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1" r:id="rId2"/>
    <p:sldId id="276" r:id="rId3"/>
    <p:sldId id="277" r:id="rId4"/>
    <p:sldId id="278" r:id="rId5"/>
    <p:sldId id="262" r:id="rId6"/>
    <p:sldId id="264" r:id="rId7"/>
    <p:sldId id="265" r:id="rId8"/>
    <p:sldId id="266" r:id="rId9"/>
    <p:sldId id="272" r:id="rId10"/>
    <p:sldId id="275" r:id="rId11"/>
    <p:sldId id="281" r:id="rId12"/>
    <p:sldId id="267" r:id="rId13"/>
    <p:sldId id="268" r:id="rId14"/>
    <p:sldId id="279" r:id="rId15"/>
    <p:sldId id="273" r:id="rId16"/>
    <p:sldId id="280" r:id="rId17"/>
    <p:sldId id="260"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91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790" autoAdjust="0"/>
    <p:restoredTop sz="94660"/>
  </p:normalViewPr>
  <p:slideViewPr>
    <p:cSldViewPr snapToGrid="0">
      <p:cViewPr varScale="1">
        <p:scale>
          <a:sx n="93" d="100"/>
          <a:sy n="93" d="100"/>
        </p:scale>
        <p:origin x="760" y="2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B8136-4330-4480-80D9-0F6FD970617C}"/>
              </a:ext>
            </a:extLst>
          </p:cNvPr>
          <p:cNvSpPr>
            <a:spLocks noGrp="1"/>
          </p:cNvSpPr>
          <p:nvPr>
            <p:ph type="ctrTitle"/>
          </p:nvPr>
        </p:nvSpPr>
        <p:spPr>
          <a:xfrm>
            <a:off x="576072" y="1124712"/>
            <a:ext cx="11036808" cy="3172968"/>
          </a:xfrm>
        </p:spPr>
        <p:txBody>
          <a:bodyPr anchor="b">
            <a:normAutofit/>
          </a:bodyPr>
          <a:lstStyle>
            <a:lvl1pPr algn="l">
              <a:defRPr sz="8000"/>
            </a:lvl1pPr>
          </a:lstStyle>
          <a:p>
            <a:r>
              <a:rPr lang="en-US" dirty="0"/>
              <a:t>Click to edit Master title style</a:t>
            </a:r>
          </a:p>
        </p:txBody>
      </p:sp>
      <p:sp>
        <p:nvSpPr>
          <p:cNvPr id="3" name="Subtitle 2">
            <a:extLst>
              <a:ext uri="{FF2B5EF4-FFF2-40B4-BE49-F238E27FC236}">
                <a16:creationId xmlns:a16="http://schemas.microsoft.com/office/drawing/2014/main" id="{566E5739-DD96-45FB-B609-3E3447A52FED}"/>
              </a:ext>
            </a:extLst>
          </p:cNvPr>
          <p:cNvSpPr>
            <a:spLocks noGrp="1"/>
          </p:cNvSpPr>
          <p:nvPr>
            <p:ph type="subTitle" idx="1"/>
          </p:nvPr>
        </p:nvSpPr>
        <p:spPr>
          <a:xfrm>
            <a:off x="576072" y="4727448"/>
            <a:ext cx="11036808" cy="1481328"/>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1B9FF558-51F9-42A2-9944-DBE23DA8B224}"/>
              </a:ext>
            </a:extLst>
          </p:cNvPr>
          <p:cNvSpPr>
            <a:spLocks noGrp="1"/>
          </p:cNvSpPr>
          <p:nvPr>
            <p:ph type="dt" sz="half" idx="10"/>
          </p:nvPr>
        </p:nvSpPr>
        <p:spPr>
          <a:xfrm>
            <a:off x="576072" y="6356350"/>
            <a:ext cx="2743200" cy="365125"/>
          </a:xfrm>
        </p:spPr>
        <p:txBody>
          <a:bodyPr/>
          <a:lstStyle/>
          <a:p>
            <a:fld id="{02AC24A9-CCB6-4F8D-B8DB-C2F3692CFA5A}" type="datetimeFigureOut">
              <a:rPr lang="en-US" smtClean="0"/>
              <a:t>5/18/20</a:t>
            </a:fld>
            <a:endParaRPr lang="en-US" dirty="0"/>
          </a:p>
        </p:txBody>
      </p:sp>
      <p:sp>
        <p:nvSpPr>
          <p:cNvPr id="5" name="Footer Placeholder 4">
            <a:extLst>
              <a:ext uri="{FF2B5EF4-FFF2-40B4-BE49-F238E27FC236}">
                <a16:creationId xmlns:a16="http://schemas.microsoft.com/office/drawing/2014/main" id="{8B8C0E86-A7F7-4BDC-A637-254E5252DED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3D10ADE-E9DA-4E57-BF57-1CCB65219839}"/>
              </a:ext>
            </a:extLst>
          </p:cNvPr>
          <p:cNvSpPr>
            <a:spLocks noGrp="1"/>
          </p:cNvSpPr>
          <p:nvPr>
            <p:ph type="sldNum" sz="quarter" idx="12"/>
          </p:nvPr>
        </p:nvSpPr>
        <p:spPr>
          <a:xfrm>
            <a:off x="8869680" y="6356350"/>
            <a:ext cx="2743200" cy="365125"/>
          </a:xfrm>
        </p:spPr>
        <p:txBody>
          <a:bodyPr/>
          <a:lstStyle/>
          <a:p>
            <a:fld id="{B2DC25EE-239B-4C5F-AAD1-255A7D5F1EE2}" type="slidenum">
              <a:rPr lang="en-US" smtClean="0"/>
              <a:t>‹#›</a:t>
            </a:fld>
            <a:endParaRPr lang="en-US" dirty="0"/>
          </a:p>
        </p:txBody>
      </p:sp>
      <p:sp>
        <p:nvSpPr>
          <p:cNvPr id="8" name="Rectangle 7">
            <a:extLst>
              <a:ext uri="{FF2B5EF4-FFF2-40B4-BE49-F238E27FC236}">
                <a16:creationId xmlns:a16="http://schemas.microsoft.com/office/drawing/2014/main" id="{8D06CE56-3881-4ADA-8CEF-D18B02C242A3}"/>
              </a:ext>
            </a:extLst>
          </p:cNvPr>
          <p:cNvSpPr/>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9F3C543-62EC-4433-9C93-A2CD8764E9B4}"/>
              </a:ext>
            </a:extLst>
          </p:cNvPr>
          <p:cNvSpPr/>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282316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32C18-E430-4EC7-BD7C-99D86D012231}"/>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8FC5012F-7119-4D94-9717-3862E1C938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ED9A4A-D287-4207-9037-70DB007A1707}"/>
              </a:ext>
            </a:extLst>
          </p:cNvPr>
          <p:cNvSpPr>
            <a:spLocks noGrp="1"/>
          </p:cNvSpPr>
          <p:nvPr>
            <p:ph type="dt" sz="half" idx="10"/>
          </p:nvPr>
        </p:nvSpPr>
        <p:spPr/>
        <p:txBody>
          <a:bodyPr/>
          <a:lstStyle/>
          <a:p>
            <a:fld id="{02AC24A9-CCB6-4F8D-B8DB-C2F3692CFA5A}" type="datetimeFigureOut">
              <a:rPr lang="en-US" smtClean="0"/>
              <a:t>5/18/20</a:t>
            </a:fld>
            <a:endParaRPr lang="en-US"/>
          </a:p>
        </p:txBody>
      </p:sp>
      <p:sp>
        <p:nvSpPr>
          <p:cNvPr id="5" name="Footer Placeholder 4">
            <a:extLst>
              <a:ext uri="{FF2B5EF4-FFF2-40B4-BE49-F238E27FC236}">
                <a16:creationId xmlns:a16="http://schemas.microsoft.com/office/drawing/2014/main" id="{61ECFCAC-80DB-43BB-B3F1-AC22BACEE3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679730-3487-4D94-A0DC-C21684963AB3}"/>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7919555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43C89D-929E-4CD1-BCCC-72A14C0335D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ED450EA-A577-4B76-A12F-650BEB20FD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D2603B-9ACE-4FA9-805B-9B91EB63DF7D}"/>
              </a:ext>
            </a:extLst>
          </p:cNvPr>
          <p:cNvSpPr>
            <a:spLocks noGrp="1"/>
          </p:cNvSpPr>
          <p:nvPr>
            <p:ph type="dt" sz="half" idx="10"/>
          </p:nvPr>
        </p:nvSpPr>
        <p:spPr/>
        <p:txBody>
          <a:bodyPr/>
          <a:lstStyle/>
          <a:p>
            <a:fld id="{02AC24A9-CCB6-4F8D-B8DB-C2F3692CFA5A}" type="datetimeFigureOut">
              <a:rPr lang="en-US" smtClean="0"/>
              <a:t>5/18/20</a:t>
            </a:fld>
            <a:endParaRPr lang="en-US"/>
          </a:p>
        </p:txBody>
      </p:sp>
      <p:sp>
        <p:nvSpPr>
          <p:cNvPr id="5" name="Footer Placeholder 4">
            <a:extLst>
              <a:ext uri="{FF2B5EF4-FFF2-40B4-BE49-F238E27FC236}">
                <a16:creationId xmlns:a16="http://schemas.microsoft.com/office/drawing/2014/main" id="{7ECE18AC-D6A9-4A61-885D-68E2B684A4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197AE4-AA47-4E14-8FFE-171FAE47F49E}"/>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572857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D6FBB9D-1CAA-4D05-AB33-BABDFE17B843}"/>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04727B71-B4B6-4823-80A1-68C40B475118}"/>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9A6DB05-9FB5-4B07-8675-74C23D4FD89D}"/>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8D358CF-0758-490A-A084-C46443B9ABE8}"/>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1671183-B3CE-4F45-92FB-98290CA0E2CA}"/>
              </a:ext>
            </a:extLst>
          </p:cNvPr>
          <p:cNvSpPr>
            <a:spLocks noGrp="1"/>
          </p:cNvSpPr>
          <p:nvPr>
            <p:ph idx="1"/>
          </p:nvPr>
        </p:nvSpPr>
        <p:spPr>
          <a:xfrm>
            <a:off x="1115568" y="2478024"/>
            <a:ext cx="10168128"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D7DED67-27EC-4D43-A21C-093C1DB0481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5/18/20</a:t>
            </a:fld>
            <a:endParaRPr lang="en-US"/>
          </a:p>
        </p:txBody>
      </p:sp>
      <p:sp>
        <p:nvSpPr>
          <p:cNvPr id="5" name="Footer Placeholder 4">
            <a:extLst>
              <a:ext uri="{FF2B5EF4-FFF2-40B4-BE49-F238E27FC236}">
                <a16:creationId xmlns:a16="http://schemas.microsoft.com/office/drawing/2014/main" id="{36747CE3-4890-4BC1-94DB-5D49D02C99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3C5AD3-D79A-4D46-B25B-822FE0252511}"/>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9521106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5AEDC5C-2E87-49C6-AB07-A95E5F39ED8E}"/>
              </a:ext>
            </a:extLst>
          </p:cNvPr>
          <p:cNvSpPr/>
          <p:nvPr/>
        </p:nvSpPr>
        <p:spPr>
          <a:xfrm>
            <a:off x="558210" y="4981421"/>
            <a:ext cx="11134956" cy="822960"/>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57D88DE-E462-4C8A-BF99-609390DFB781}"/>
              </a:ext>
            </a:extLst>
          </p:cNvPr>
          <p:cNvSpPr/>
          <p:nvPr/>
        </p:nvSpPr>
        <p:spPr>
          <a:xfrm>
            <a:off x="498834" y="5118581"/>
            <a:ext cx="146304"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8E44900-E8BF-4B12-8BCB-41076E2B68C7}"/>
              </a:ext>
            </a:extLst>
          </p:cNvPr>
          <p:cNvSpPr>
            <a:spLocks noGrp="1"/>
          </p:cNvSpPr>
          <p:nvPr>
            <p:ph type="title"/>
          </p:nvPr>
        </p:nvSpPr>
        <p:spPr>
          <a:xfrm>
            <a:off x="557784" y="640080"/>
            <a:ext cx="10890504" cy="4114800"/>
          </a:xfrm>
        </p:spPr>
        <p:txBody>
          <a:bodyPr anchor="b">
            <a:normAutofit/>
          </a:bodyPr>
          <a:lstStyle>
            <a:lvl1pPr>
              <a:defRPr sz="6600"/>
            </a:lvl1pPr>
          </a:lstStyle>
          <a:p>
            <a:r>
              <a:rPr lang="en-US" dirty="0"/>
              <a:t>Click to edit Master title style</a:t>
            </a:r>
          </a:p>
        </p:txBody>
      </p:sp>
      <p:sp>
        <p:nvSpPr>
          <p:cNvPr id="3" name="Text Placeholder 2">
            <a:extLst>
              <a:ext uri="{FF2B5EF4-FFF2-40B4-BE49-F238E27FC236}">
                <a16:creationId xmlns:a16="http://schemas.microsoft.com/office/drawing/2014/main" id="{917741F9-B00F-4463-A257-6B66DABD9B4E}"/>
              </a:ext>
            </a:extLst>
          </p:cNvPr>
          <p:cNvSpPr>
            <a:spLocks noGrp="1"/>
          </p:cNvSpPr>
          <p:nvPr>
            <p:ph type="body" idx="1"/>
          </p:nvPr>
        </p:nvSpPr>
        <p:spPr>
          <a:xfrm>
            <a:off x="841248" y="5102352"/>
            <a:ext cx="10607040" cy="585216"/>
          </a:xfrm>
        </p:spPr>
        <p:txBody>
          <a:bodyPr anchor="ct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D48BFA7D-4401-4285-802B-1579165F0D6D}"/>
              </a:ext>
            </a:extLst>
          </p:cNvPr>
          <p:cNvSpPr>
            <a:spLocks noGrp="1"/>
          </p:cNvSpPr>
          <p:nvPr>
            <p:ph type="dt" sz="half" idx="10"/>
          </p:nvPr>
        </p:nvSpPr>
        <p:spPr/>
        <p:txBody>
          <a:bodyPr/>
          <a:lstStyle/>
          <a:p>
            <a:fld id="{02AC24A9-CCB6-4F8D-B8DB-C2F3692CFA5A}" type="datetimeFigureOut">
              <a:rPr lang="en-US" smtClean="0"/>
              <a:t>5/18/20</a:t>
            </a:fld>
            <a:endParaRPr lang="en-US"/>
          </a:p>
        </p:txBody>
      </p:sp>
      <p:sp>
        <p:nvSpPr>
          <p:cNvPr id="5" name="Footer Placeholder 4">
            <a:extLst>
              <a:ext uri="{FF2B5EF4-FFF2-40B4-BE49-F238E27FC236}">
                <a16:creationId xmlns:a16="http://schemas.microsoft.com/office/drawing/2014/main" id="{49A909C5-AA19-4195-8376-9002D5DF46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AC3F32-46E0-47C8-8565-5969A475FDB0}"/>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891111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76262E-36A0-40C6-ADE6-90CD9FB9B9EA}"/>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Rectangle 10">
            <a:extLst>
              <a:ext uri="{FF2B5EF4-FFF2-40B4-BE49-F238E27FC236}">
                <a16:creationId xmlns:a16="http://schemas.microsoft.com/office/drawing/2014/main" id="{42677A9B-4D1D-4D80-912C-24570140A650}"/>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03DC8C98-510F-48C9-82B2-9E4F760A68DF}"/>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7A078AE-0BC3-48F9-87EC-2DB0CCE7E2AE}"/>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92A20DF-0829-4336-B59F-FF9D7AA9D8B6}"/>
              </a:ext>
            </a:extLst>
          </p:cNvPr>
          <p:cNvSpPr>
            <a:spLocks noGrp="1"/>
          </p:cNvSpPr>
          <p:nvPr>
            <p:ph sz="half" idx="1"/>
          </p:nvPr>
        </p:nvSpPr>
        <p:spPr>
          <a:xfrm>
            <a:off x="1115568"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935D01C-CF67-4DF6-B96C-FFC9D5BF847B}"/>
              </a:ext>
            </a:extLst>
          </p:cNvPr>
          <p:cNvSpPr>
            <a:spLocks noGrp="1"/>
          </p:cNvSpPr>
          <p:nvPr>
            <p:ph sz="half" idx="2"/>
          </p:nvPr>
        </p:nvSpPr>
        <p:spPr>
          <a:xfrm>
            <a:off x="6345936"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29BBD797-6031-4F82-8726-EAB757027FF5}"/>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5/18/20</a:t>
            </a:fld>
            <a:endParaRPr lang="en-US"/>
          </a:p>
        </p:txBody>
      </p:sp>
      <p:sp>
        <p:nvSpPr>
          <p:cNvPr id="6" name="Footer Placeholder 5">
            <a:extLst>
              <a:ext uri="{FF2B5EF4-FFF2-40B4-BE49-F238E27FC236}">
                <a16:creationId xmlns:a16="http://schemas.microsoft.com/office/drawing/2014/main" id="{76B3F71C-B897-4909-A75E-8716AD49C1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78BC14-5BB1-405F-A6F3-C07230F085C8}"/>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4624819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B671BDE-E45C-41A1-9B98-4A607D703855}"/>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299500CE-917A-4D03-A7DF-71D8EBBC1537}"/>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C3D0D377-28B0-417D-886B-9483AF064975}"/>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F8F91F8-0767-40B5-A3AA-72931FC192EA}"/>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Text Placeholder 2">
            <a:extLst>
              <a:ext uri="{FF2B5EF4-FFF2-40B4-BE49-F238E27FC236}">
                <a16:creationId xmlns:a16="http://schemas.microsoft.com/office/drawing/2014/main" id="{AAAE0554-8BEE-4BF6-9519-51B8475D35E1}"/>
              </a:ext>
            </a:extLst>
          </p:cNvPr>
          <p:cNvSpPr>
            <a:spLocks noGrp="1"/>
          </p:cNvSpPr>
          <p:nvPr>
            <p:ph type="body" idx="1"/>
          </p:nvPr>
        </p:nvSpPr>
        <p:spPr>
          <a:xfrm>
            <a:off x="1115568"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FD4A358D-C930-48E0-B372-06A826B74C47}"/>
              </a:ext>
            </a:extLst>
          </p:cNvPr>
          <p:cNvSpPr>
            <a:spLocks noGrp="1"/>
          </p:cNvSpPr>
          <p:nvPr>
            <p:ph sz="half" idx="2"/>
          </p:nvPr>
        </p:nvSpPr>
        <p:spPr>
          <a:xfrm>
            <a:off x="1115568" y="3203688"/>
            <a:ext cx="4937760" cy="2968512"/>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3B6615E-4966-4150-83B6-C47591B36383}"/>
              </a:ext>
            </a:extLst>
          </p:cNvPr>
          <p:cNvSpPr>
            <a:spLocks noGrp="1"/>
          </p:cNvSpPr>
          <p:nvPr>
            <p:ph type="body" sz="quarter" idx="3"/>
          </p:nvPr>
        </p:nvSpPr>
        <p:spPr>
          <a:xfrm>
            <a:off x="6345936"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BD409F6B-C17B-4B4F-9F35-5068BDC4E2FD}"/>
              </a:ext>
            </a:extLst>
          </p:cNvPr>
          <p:cNvSpPr>
            <a:spLocks noGrp="1"/>
          </p:cNvSpPr>
          <p:nvPr>
            <p:ph sz="quarter" idx="4"/>
          </p:nvPr>
        </p:nvSpPr>
        <p:spPr>
          <a:xfrm>
            <a:off x="6345936" y="3203687"/>
            <a:ext cx="4937760" cy="2968511"/>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C8BC356D-052B-4A9B-8B2F-6665FD325AB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5/18/20</a:t>
            </a:fld>
            <a:endParaRPr lang="en-US"/>
          </a:p>
        </p:txBody>
      </p:sp>
      <p:sp>
        <p:nvSpPr>
          <p:cNvPr id="8" name="Footer Placeholder 7">
            <a:extLst>
              <a:ext uri="{FF2B5EF4-FFF2-40B4-BE49-F238E27FC236}">
                <a16:creationId xmlns:a16="http://schemas.microsoft.com/office/drawing/2014/main" id="{69C5E5FA-26A9-467C-93E3-8476142D1D4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279E50C-1E40-4B48-871B-E392428D20A3}"/>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8318435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C0689C4-0DB3-408B-A956-40326B4AE4C4}"/>
              </a:ext>
            </a:extLst>
          </p:cNvPr>
          <p:cNvSpPr/>
          <p:nvPr/>
        </p:nvSpPr>
        <p:spPr>
          <a:xfrm>
            <a:off x="665853" y="1533525"/>
            <a:ext cx="10917063" cy="3790950"/>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6E1D10E-1C30-41BF-8C3B-C460C9B5597B}"/>
              </a:ext>
            </a:extLst>
          </p:cNvPr>
          <p:cNvSpPr/>
          <p:nvPr/>
        </p:nvSpPr>
        <p:spPr>
          <a:xfrm>
            <a:off x="609084" y="2971798"/>
            <a:ext cx="128016"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79454F2-0EE5-4888-AF4C-82F825E6226E}"/>
              </a:ext>
            </a:extLst>
          </p:cNvPr>
          <p:cNvSpPr>
            <a:spLocks noGrp="1"/>
          </p:cNvSpPr>
          <p:nvPr>
            <p:ph type="title"/>
          </p:nvPr>
        </p:nvSpPr>
        <p:spPr>
          <a:xfrm>
            <a:off x="1078992" y="1938528"/>
            <a:ext cx="10177272" cy="2990088"/>
          </a:xfrm>
        </p:spPr>
        <p:txBody>
          <a:bodyPr>
            <a:normAutofit/>
          </a:bodyPr>
          <a:lstStyle>
            <a:lvl1pPr>
              <a:defRPr sz="5400"/>
            </a:lvl1pPr>
          </a:lstStyle>
          <a:p>
            <a:r>
              <a:rPr lang="en-US" dirty="0"/>
              <a:t>Click to edit Master title style</a:t>
            </a:r>
          </a:p>
        </p:txBody>
      </p:sp>
      <p:sp>
        <p:nvSpPr>
          <p:cNvPr id="3" name="Date Placeholder 2">
            <a:extLst>
              <a:ext uri="{FF2B5EF4-FFF2-40B4-BE49-F238E27FC236}">
                <a16:creationId xmlns:a16="http://schemas.microsoft.com/office/drawing/2014/main" id="{67C91241-A315-4643-91E5-CF2C25CC903A}"/>
              </a:ext>
            </a:extLst>
          </p:cNvPr>
          <p:cNvSpPr>
            <a:spLocks noGrp="1"/>
          </p:cNvSpPr>
          <p:nvPr>
            <p:ph type="dt" sz="half" idx="10"/>
          </p:nvPr>
        </p:nvSpPr>
        <p:spPr/>
        <p:txBody>
          <a:bodyPr/>
          <a:lstStyle/>
          <a:p>
            <a:fld id="{02AC24A9-CCB6-4F8D-B8DB-C2F3692CFA5A}" type="datetimeFigureOut">
              <a:rPr lang="en-US" smtClean="0"/>
              <a:t>5/18/20</a:t>
            </a:fld>
            <a:endParaRPr lang="en-US"/>
          </a:p>
        </p:txBody>
      </p:sp>
      <p:sp>
        <p:nvSpPr>
          <p:cNvPr id="4" name="Footer Placeholder 3">
            <a:extLst>
              <a:ext uri="{FF2B5EF4-FFF2-40B4-BE49-F238E27FC236}">
                <a16:creationId xmlns:a16="http://schemas.microsoft.com/office/drawing/2014/main" id="{22706D86-5479-487D-94C8-76093D84F37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739411-CED6-43D4-868D-A65C4161A72B}"/>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7537220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C447E0-1D4D-4EF2-B81B-4B2400EE3EDB}"/>
              </a:ext>
            </a:extLst>
          </p:cNvPr>
          <p:cNvSpPr>
            <a:spLocks noGrp="1"/>
          </p:cNvSpPr>
          <p:nvPr>
            <p:ph type="dt" sz="half" idx="10"/>
          </p:nvPr>
        </p:nvSpPr>
        <p:spPr/>
        <p:txBody>
          <a:bodyPr/>
          <a:lstStyle/>
          <a:p>
            <a:fld id="{02AC24A9-CCB6-4F8D-B8DB-C2F3692CFA5A}" type="datetimeFigureOut">
              <a:rPr lang="en-US" smtClean="0"/>
              <a:t>5/18/20</a:t>
            </a:fld>
            <a:endParaRPr lang="en-US"/>
          </a:p>
        </p:txBody>
      </p:sp>
      <p:sp>
        <p:nvSpPr>
          <p:cNvPr id="3" name="Footer Placeholder 2">
            <a:extLst>
              <a:ext uri="{FF2B5EF4-FFF2-40B4-BE49-F238E27FC236}">
                <a16:creationId xmlns:a16="http://schemas.microsoft.com/office/drawing/2014/main" id="{C9984CA0-2A78-4600-9F3D-19B09E790F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440955-B18E-49D3-AE7B-B331200E34C5}"/>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1404499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FA417FE-CD1A-486F-A4AC-E4000A2FB18E}"/>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1318F0F5-812B-472C-9408-B80F2553F5E0}"/>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7F7751B-CD8F-4F5B-A903-1DCE5D1E8306}"/>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Content Placeholder 2">
            <a:extLst>
              <a:ext uri="{FF2B5EF4-FFF2-40B4-BE49-F238E27FC236}">
                <a16:creationId xmlns:a16="http://schemas.microsoft.com/office/drawing/2014/main" id="{EFA55C8A-A0BB-441D-976F-EB56D4382DB6}"/>
              </a:ext>
            </a:extLst>
          </p:cNvPr>
          <p:cNvSpPr>
            <a:spLocks noGrp="1"/>
          </p:cNvSpPr>
          <p:nvPr>
            <p:ph idx="1"/>
          </p:nvPr>
        </p:nvSpPr>
        <p:spPr>
          <a:xfrm>
            <a:off x="4965192" y="1709928"/>
            <a:ext cx="6729984" cy="4096512"/>
          </a:xfr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37DE6A51-A2E5-4BFA-B571-9FDFE1BBFB44}"/>
              </a:ext>
            </a:extLst>
          </p:cNvPr>
          <p:cNvSpPr>
            <a:spLocks noGrp="1"/>
          </p:cNvSpPr>
          <p:nvPr>
            <p:ph type="body" sz="half" idx="2"/>
          </p:nvPr>
        </p:nvSpPr>
        <p:spPr>
          <a:xfrm>
            <a:off x="868680" y="3429000"/>
            <a:ext cx="3099816" cy="2066544"/>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3D92778A-DD4C-4651-9C53-8B0C44CD8805}"/>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5/18/20</a:t>
            </a:fld>
            <a:endParaRPr lang="en-US" dirty="0"/>
          </a:p>
        </p:txBody>
      </p:sp>
      <p:sp>
        <p:nvSpPr>
          <p:cNvPr id="6" name="Footer Placeholder 5">
            <a:extLst>
              <a:ext uri="{FF2B5EF4-FFF2-40B4-BE49-F238E27FC236}">
                <a16:creationId xmlns:a16="http://schemas.microsoft.com/office/drawing/2014/main" id="{9D6C7F66-2DFA-4146-BE1A-CE2890FE45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85D185-B1B6-4D62-81BE-BE82C80ACA6C}"/>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4616937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8B77B5-211C-456E-B79F-306CC3619347}"/>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B63C338-194D-4F23-ABEC-60A7EA96F302}"/>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0C04DCC-0E3E-4F05-9FAC-9FA6CA4B2BAE}"/>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Picture Placeholder 2">
            <a:extLst>
              <a:ext uri="{FF2B5EF4-FFF2-40B4-BE49-F238E27FC236}">
                <a16:creationId xmlns:a16="http://schemas.microsoft.com/office/drawing/2014/main" id="{EBA29649-B19F-499E-8E9A-3577EAC8F031}"/>
              </a:ext>
            </a:extLst>
          </p:cNvPr>
          <p:cNvSpPr>
            <a:spLocks noGrp="1"/>
          </p:cNvSpPr>
          <p:nvPr>
            <p:ph type="pic" idx="1"/>
          </p:nvPr>
        </p:nvSpPr>
        <p:spPr>
          <a:xfrm>
            <a:off x="4965192" y="1161288"/>
            <a:ext cx="6729984" cy="4645152"/>
          </a:xfrm>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1BC9EF2E-A8CD-41A1-B11A-0D8842797A98}"/>
              </a:ext>
            </a:extLst>
          </p:cNvPr>
          <p:cNvSpPr>
            <a:spLocks noGrp="1"/>
          </p:cNvSpPr>
          <p:nvPr>
            <p:ph type="body" sz="half" idx="2"/>
          </p:nvPr>
        </p:nvSpPr>
        <p:spPr>
          <a:xfrm>
            <a:off x="868680" y="3438144"/>
            <a:ext cx="3099816" cy="205740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B44257B5-0DE0-401F-9171-E8687A97DBA7}"/>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5/18/20</a:t>
            </a:fld>
            <a:endParaRPr lang="en-US"/>
          </a:p>
        </p:txBody>
      </p:sp>
      <p:sp>
        <p:nvSpPr>
          <p:cNvPr id="6" name="Footer Placeholder 5">
            <a:extLst>
              <a:ext uri="{FF2B5EF4-FFF2-40B4-BE49-F238E27FC236}">
                <a16:creationId xmlns:a16="http://schemas.microsoft.com/office/drawing/2014/main" id="{788CD9AD-D667-4FD4-AA34-428AA0BCD0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770FB6-F273-4BA6-8B97-9835AC537871}"/>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6747128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325BDE-35A4-4AAD-960B-C1415864AD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459C78-0CC4-4552-93DD-49B4194D00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6744A3C-9C54-46A6-B3EF-5B36362423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C24A9-CCB6-4F8D-B8DB-C2F3692CFA5A}" type="datetimeFigureOut">
              <a:rPr lang="en-US" smtClean="0"/>
              <a:t>5/18/20</a:t>
            </a:fld>
            <a:endParaRPr lang="en-US"/>
          </a:p>
        </p:txBody>
      </p:sp>
      <p:sp>
        <p:nvSpPr>
          <p:cNvPr id="5" name="Footer Placeholder 4">
            <a:extLst>
              <a:ext uri="{FF2B5EF4-FFF2-40B4-BE49-F238E27FC236}">
                <a16:creationId xmlns:a16="http://schemas.microsoft.com/office/drawing/2014/main" id="{07D5A696-7B4B-4181-A961-7D66556D50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3038CB5-8F4A-401D-A3A9-B27DC15B7A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C25EE-239B-4C5F-AAD1-255A7D5F1EE2}" type="slidenum">
              <a:rPr lang="en-US" smtClean="0"/>
              <a:t>‹#›</a:t>
            </a:fld>
            <a:endParaRPr lang="en-US"/>
          </a:p>
        </p:txBody>
      </p:sp>
      <p:pic>
        <p:nvPicPr>
          <p:cNvPr id="11" name="Picture 10" descr="A screenshot of a cell phone&#10;&#10;Description automatically generated">
            <a:extLst>
              <a:ext uri="{FF2B5EF4-FFF2-40B4-BE49-F238E27FC236}">
                <a16:creationId xmlns:a16="http://schemas.microsoft.com/office/drawing/2014/main" id="{33329115-1216-DA42-A14E-B948F7D83CD4}"/>
              </a:ext>
            </a:extLst>
          </p:cNvPr>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101647"/>
            <a:ext cx="12192000" cy="7067044"/>
          </a:xfrm>
          <a:prstGeom prst="rect">
            <a:avLst/>
          </a:prstGeom>
        </p:spPr>
      </p:pic>
    </p:spTree>
    <p:extLst>
      <p:ext uri="{BB962C8B-B14F-4D97-AF65-F5344CB8AC3E}">
        <p14:creationId xmlns:p14="http://schemas.microsoft.com/office/powerpoint/2010/main" val="22486756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vimeo.com/417706824/e13a74fb52" TargetMode="Externa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vimeo.com/417759463/19a5f890f2" TargetMode="External"/><Relationship Id="rId1" Type="http://schemas.openxmlformats.org/officeDocument/2006/relationships/slideLayout" Target="../slideLayouts/slideLayout7.xml"/><Relationship Id="rId5" Type="http://schemas.openxmlformats.org/officeDocument/2006/relationships/image" Target="../media/image9.tiff"/><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F7E53A0-7CD1-4531-ADD5-AFA0AE0FE808}"/>
              </a:ext>
            </a:extLst>
          </p:cNvPr>
          <p:cNvPicPr>
            <a:picLocks noChangeAspect="1"/>
          </p:cNvPicPr>
          <p:nvPr/>
        </p:nvPicPr>
        <p:blipFill>
          <a:blip r:embed="rId2"/>
          <a:stretch>
            <a:fillRect/>
          </a:stretch>
        </p:blipFill>
        <p:spPr>
          <a:xfrm>
            <a:off x="619508" y="1939407"/>
            <a:ext cx="5706432" cy="3796279"/>
          </a:xfrm>
          <a:prstGeom prst="rect">
            <a:avLst/>
          </a:prstGeom>
        </p:spPr>
      </p:pic>
      <p:sp>
        <p:nvSpPr>
          <p:cNvPr id="4" name="Rectangle 7">
            <a:extLst>
              <a:ext uri="{FF2B5EF4-FFF2-40B4-BE49-F238E27FC236}">
                <a16:creationId xmlns:a16="http://schemas.microsoft.com/office/drawing/2014/main" id="{8100D3C4-214E-2741-976F-736DB685B900}"/>
              </a:ext>
            </a:extLst>
          </p:cNvPr>
          <p:cNvSpPr/>
          <p:nvPr/>
        </p:nvSpPr>
        <p:spPr>
          <a:xfrm>
            <a:off x="6712177" y="4353682"/>
            <a:ext cx="5114686" cy="1446550"/>
          </a:xfrm>
          <a:custGeom>
            <a:avLst/>
            <a:gdLst>
              <a:gd name="connsiteX0" fmla="*/ 0 w 10207832"/>
              <a:gd name="connsiteY0" fmla="*/ 0 h 738664"/>
              <a:gd name="connsiteX1" fmla="*/ 10207832 w 10207832"/>
              <a:gd name="connsiteY1" fmla="*/ 0 h 738664"/>
              <a:gd name="connsiteX2" fmla="*/ 10207832 w 10207832"/>
              <a:gd name="connsiteY2" fmla="*/ 738664 h 738664"/>
              <a:gd name="connsiteX3" fmla="*/ 0 w 10207832"/>
              <a:gd name="connsiteY3" fmla="*/ 738664 h 738664"/>
              <a:gd name="connsiteX4" fmla="*/ 0 w 10207832"/>
              <a:gd name="connsiteY4" fmla="*/ 0 h 738664"/>
              <a:gd name="connsiteX0" fmla="*/ 0 w 10207832"/>
              <a:gd name="connsiteY0" fmla="*/ 0 h 748938"/>
              <a:gd name="connsiteX1" fmla="*/ 10207832 w 10207832"/>
              <a:gd name="connsiteY1" fmla="*/ 0 h 748938"/>
              <a:gd name="connsiteX2" fmla="*/ 9488641 w 10207832"/>
              <a:gd name="connsiteY2" fmla="*/ 748938 h 748938"/>
              <a:gd name="connsiteX3" fmla="*/ 0 w 10207832"/>
              <a:gd name="connsiteY3" fmla="*/ 738664 h 748938"/>
              <a:gd name="connsiteX4" fmla="*/ 0 w 10207832"/>
              <a:gd name="connsiteY4" fmla="*/ 0 h 748938"/>
              <a:gd name="connsiteX0" fmla="*/ 0 w 10207832"/>
              <a:gd name="connsiteY0" fmla="*/ 0 h 738664"/>
              <a:gd name="connsiteX1" fmla="*/ 10207832 w 10207832"/>
              <a:gd name="connsiteY1" fmla="*/ 0 h 738664"/>
              <a:gd name="connsiteX2" fmla="*/ 9807140 w 10207832"/>
              <a:gd name="connsiteY2" fmla="*/ 728389 h 738664"/>
              <a:gd name="connsiteX3" fmla="*/ 0 w 10207832"/>
              <a:gd name="connsiteY3" fmla="*/ 738664 h 738664"/>
              <a:gd name="connsiteX4" fmla="*/ 0 w 10207832"/>
              <a:gd name="connsiteY4" fmla="*/ 0 h 738664"/>
              <a:gd name="connsiteX0" fmla="*/ 0 w 10207832"/>
              <a:gd name="connsiteY0" fmla="*/ 0 h 738664"/>
              <a:gd name="connsiteX1" fmla="*/ 10207832 w 10207832"/>
              <a:gd name="connsiteY1" fmla="*/ 0 h 738664"/>
              <a:gd name="connsiteX2" fmla="*/ 9924098 w 10207832"/>
              <a:gd name="connsiteY2" fmla="*/ 728389 h 738664"/>
              <a:gd name="connsiteX3" fmla="*/ 0 w 10207832"/>
              <a:gd name="connsiteY3" fmla="*/ 738664 h 738664"/>
              <a:gd name="connsiteX4" fmla="*/ 0 w 10207832"/>
              <a:gd name="connsiteY4" fmla="*/ 0 h 738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7832" h="738664">
                <a:moveTo>
                  <a:pt x="0" y="0"/>
                </a:moveTo>
                <a:lnTo>
                  <a:pt x="10207832" y="0"/>
                </a:lnTo>
                <a:lnTo>
                  <a:pt x="9924098" y="728389"/>
                </a:lnTo>
                <a:lnTo>
                  <a:pt x="0" y="738664"/>
                </a:lnTo>
                <a:lnTo>
                  <a:pt x="0" y="0"/>
                </a:lnTo>
                <a:close/>
              </a:path>
            </a:pathLst>
          </a:cu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GB" sz="4400" b="1" dirty="0">
                <a:solidFill>
                  <a:schemeClr val="tx1">
                    <a:lumMod val="75000"/>
                    <a:lumOff val="25000"/>
                  </a:schemeClr>
                </a:solidFill>
                <a:latin typeface="Calibri" panose="020F0502020204030204" pitchFamily="34" charset="0"/>
                <a:cs typeface="Calibri" panose="020F0502020204030204" pitchFamily="34" charset="0"/>
              </a:rPr>
              <a:t>Session 5</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GB" sz="4400" b="1" u="none" strike="noStrike" kern="1200" cap="none" spc="0" normalizeH="0" baseline="0" noProof="0" dirty="0">
                <a:ln>
                  <a:noFill/>
                </a:ln>
                <a:solidFill>
                  <a:srgbClr val="F48B06"/>
                </a:solidFill>
                <a:effectLst/>
                <a:uLnTx/>
                <a:uFillTx/>
                <a:latin typeface="Calibri" panose="020F0502020204030204" pitchFamily="34" charset="0"/>
                <a:cs typeface="Calibri" panose="020F0502020204030204" pitchFamily="34" charset="0"/>
              </a:rPr>
              <a:t>Lost but not lost</a:t>
            </a:r>
          </a:p>
        </p:txBody>
      </p:sp>
      <p:pic>
        <p:nvPicPr>
          <p:cNvPr id="5" name="Picture 4" descr="A close up of a sign&#10;&#10;Description automatically generated">
            <a:extLst>
              <a:ext uri="{FF2B5EF4-FFF2-40B4-BE49-F238E27FC236}">
                <a16:creationId xmlns:a16="http://schemas.microsoft.com/office/drawing/2014/main" id="{589E3D70-CAE4-CA48-887A-249304C7FE9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712177" y="2000367"/>
            <a:ext cx="4278754" cy="2353315"/>
          </a:xfrm>
          <a:prstGeom prst="rect">
            <a:avLst/>
          </a:prstGeom>
        </p:spPr>
      </p:pic>
    </p:spTree>
    <p:extLst>
      <p:ext uri="{BB962C8B-B14F-4D97-AF65-F5344CB8AC3E}">
        <p14:creationId xmlns:p14="http://schemas.microsoft.com/office/powerpoint/2010/main" val="36394966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B4D9986-CA13-41DF-925E-16EE5AEE453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298212" y="1532383"/>
            <a:ext cx="6322423" cy="4927378"/>
          </a:xfrm>
          <a:prstGeom prst="rect">
            <a:avLst/>
          </a:prstGeom>
        </p:spPr>
      </p:pic>
      <p:sp>
        <p:nvSpPr>
          <p:cNvPr id="2" name="TextBox 1">
            <a:extLst>
              <a:ext uri="{FF2B5EF4-FFF2-40B4-BE49-F238E27FC236}">
                <a16:creationId xmlns:a16="http://schemas.microsoft.com/office/drawing/2014/main" id="{865C9547-ABC9-46B1-B99B-989D5C2D827A}"/>
              </a:ext>
            </a:extLst>
          </p:cNvPr>
          <p:cNvSpPr txBox="1"/>
          <p:nvPr/>
        </p:nvSpPr>
        <p:spPr>
          <a:xfrm>
            <a:off x="571365" y="1412607"/>
            <a:ext cx="4253184" cy="4524315"/>
          </a:xfrm>
          <a:prstGeom prst="rect">
            <a:avLst/>
          </a:prstGeom>
          <a:noFill/>
        </p:spPr>
        <p:txBody>
          <a:bodyPr wrap="square" rtlCol="0">
            <a:spAutoFit/>
          </a:bodyPr>
          <a:lstStyle/>
          <a:p>
            <a:r>
              <a:rPr lang="en-GB" sz="3600" b="1" dirty="0">
                <a:solidFill>
                  <a:schemeClr val="tx1">
                    <a:lumMod val="75000"/>
                    <a:lumOff val="25000"/>
                  </a:schemeClr>
                </a:solidFill>
                <a:latin typeface="Calibri" panose="020F0502020204030204" pitchFamily="34" charset="0"/>
              </a:rPr>
              <a:t>We all have times when we feel a bit strange because everything is different. This is a normal part of going through change and it does pass.</a:t>
            </a:r>
          </a:p>
        </p:txBody>
      </p:sp>
    </p:spTree>
    <p:extLst>
      <p:ext uri="{BB962C8B-B14F-4D97-AF65-F5344CB8AC3E}">
        <p14:creationId xmlns:p14="http://schemas.microsoft.com/office/powerpoint/2010/main" val="23049447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1223" y="1298420"/>
            <a:ext cx="10405979" cy="1938992"/>
          </a:xfrm>
          <a:prstGeom prst="rect">
            <a:avLst/>
          </a:prstGeom>
          <a:noFill/>
        </p:spPr>
        <p:txBody>
          <a:bodyPr wrap="square" rtlCol="0">
            <a:spAutoFit/>
          </a:bodyPr>
          <a:lstStyle/>
          <a:p>
            <a:r>
              <a:rPr lang="en-US" sz="2000" dirty="0">
                <a:solidFill>
                  <a:schemeClr val="tx1">
                    <a:lumMod val="75000"/>
                    <a:lumOff val="25000"/>
                  </a:schemeClr>
                </a:solidFill>
                <a:latin typeface="Calibri" panose="020F0502020204030204" pitchFamily="34" charset="0"/>
                <a:cs typeface="Calibri" panose="020F0502020204030204" pitchFamily="34" charset="0"/>
              </a:rPr>
              <a:t>Remember when Matthew Syed talked about a ‘growth mindset’? </a:t>
            </a:r>
            <a:br>
              <a:rPr lang="en-US" sz="2000" dirty="0">
                <a:solidFill>
                  <a:schemeClr val="tx1">
                    <a:lumMod val="75000"/>
                    <a:lumOff val="25000"/>
                  </a:schemeClr>
                </a:solidFill>
                <a:latin typeface="Calibri" panose="020F0502020204030204" pitchFamily="34" charset="0"/>
                <a:cs typeface="Calibri" panose="020F0502020204030204" pitchFamily="34" charset="0"/>
              </a:rPr>
            </a:br>
            <a:r>
              <a:rPr lang="en-US" sz="2000" dirty="0">
                <a:solidFill>
                  <a:schemeClr val="tx1">
                    <a:lumMod val="75000"/>
                    <a:lumOff val="25000"/>
                  </a:schemeClr>
                </a:solidFill>
                <a:latin typeface="Calibri" panose="020F0502020204030204" pitchFamily="34" charset="0"/>
                <a:cs typeface="Calibri" panose="020F0502020204030204" pitchFamily="34" charset="0"/>
              </a:rPr>
              <a:t>Now is the time to remind yourself of that!</a:t>
            </a:r>
          </a:p>
          <a:p>
            <a:endParaRPr lang="en-US" sz="2000" dirty="0">
              <a:solidFill>
                <a:schemeClr val="tx1">
                  <a:lumMod val="75000"/>
                  <a:lumOff val="25000"/>
                </a:schemeClr>
              </a:solidFill>
              <a:latin typeface="Calibri" panose="020F0502020204030204" pitchFamily="34" charset="0"/>
              <a:cs typeface="Calibri" panose="020F0502020204030204" pitchFamily="34" charset="0"/>
            </a:endParaRPr>
          </a:p>
          <a:p>
            <a:r>
              <a:rPr lang="en-US" sz="2000" dirty="0">
                <a:solidFill>
                  <a:schemeClr val="tx1">
                    <a:lumMod val="75000"/>
                    <a:lumOff val="25000"/>
                  </a:schemeClr>
                </a:solidFill>
                <a:latin typeface="Calibri" panose="020F0502020204030204" pitchFamily="34" charset="0"/>
                <a:cs typeface="Calibri" panose="020F0502020204030204" pitchFamily="34" charset="0"/>
              </a:rPr>
              <a:t>In your workbook, change the statements on the left so that they are positive and hopeful. Your brain sometimes tells you negative things that are not based on fact. Your job is to tell your brain that there is another way to think and that it is wrong sometimes!</a:t>
            </a:r>
          </a:p>
        </p:txBody>
      </p:sp>
      <p:graphicFrame>
        <p:nvGraphicFramePr>
          <p:cNvPr id="4" name="Table 3"/>
          <p:cNvGraphicFramePr>
            <a:graphicFrameLocks noGrp="1"/>
          </p:cNvGraphicFramePr>
          <p:nvPr>
            <p:extLst>
              <p:ext uri="{D42A27DB-BD31-4B8C-83A1-F6EECF244321}">
                <p14:modId xmlns:p14="http://schemas.microsoft.com/office/powerpoint/2010/main" val="1679591925"/>
              </p:ext>
            </p:extLst>
          </p:nvPr>
        </p:nvGraphicFramePr>
        <p:xfrm>
          <a:off x="658499" y="3429000"/>
          <a:ext cx="9477514" cy="2865120"/>
        </p:xfrm>
        <a:graphic>
          <a:graphicData uri="http://schemas.openxmlformats.org/drawingml/2006/table">
            <a:tbl>
              <a:tblPr firstRow="1" bandRow="1">
                <a:tableStyleId>{5C22544A-7EE6-4342-B048-85BDC9FD1C3A}</a:tableStyleId>
              </a:tblPr>
              <a:tblGrid>
                <a:gridCol w="4738757">
                  <a:extLst>
                    <a:ext uri="{9D8B030D-6E8A-4147-A177-3AD203B41FA5}">
                      <a16:colId xmlns:a16="http://schemas.microsoft.com/office/drawing/2014/main" val="20000"/>
                    </a:ext>
                  </a:extLst>
                </a:gridCol>
                <a:gridCol w="4738757">
                  <a:extLst>
                    <a:ext uri="{9D8B030D-6E8A-4147-A177-3AD203B41FA5}">
                      <a16:colId xmlns:a16="http://schemas.microsoft.com/office/drawing/2014/main" val="20001"/>
                    </a:ext>
                  </a:extLst>
                </a:gridCol>
              </a:tblGrid>
              <a:tr h="370840">
                <a:tc>
                  <a:txBody>
                    <a:bodyPr/>
                    <a:lstStyle/>
                    <a:p>
                      <a:r>
                        <a:rPr lang="en-US" b="1" i="0" dirty="0">
                          <a:latin typeface="Calibri" panose="020F0502020204030204" pitchFamily="34" charset="0"/>
                          <a:cs typeface="Calibri" panose="020F0502020204030204" pitchFamily="34" charset="0"/>
                        </a:rPr>
                        <a:t>Statement</a:t>
                      </a:r>
                    </a:p>
                  </a:txBody>
                  <a:tcPr>
                    <a:solidFill>
                      <a:srgbClr val="FC9103"/>
                    </a:solidFill>
                  </a:tcPr>
                </a:tc>
                <a:tc>
                  <a:txBody>
                    <a:bodyPr/>
                    <a:lstStyle/>
                    <a:p>
                      <a:r>
                        <a:rPr lang="en-US" b="1" i="0" dirty="0">
                          <a:latin typeface="Calibri" panose="020F0502020204030204" pitchFamily="34" charset="0"/>
                          <a:cs typeface="Calibri" panose="020F0502020204030204" pitchFamily="34" charset="0"/>
                        </a:rPr>
                        <a:t>Transform</a:t>
                      </a:r>
                      <a:r>
                        <a:rPr lang="en-US" b="1" i="0" baseline="0" dirty="0">
                          <a:latin typeface="Calibri" panose="020F0502020204030204" pitchFamily="34" charset="0"/>
                          <a:cs typeface="Calibri" panose="020F0502020204030204" pitchFamily="34" charset="0"/>
                        </a:rPr>
                        <a:t> it!</a:t>
                      </a:r>
                      <a:endParaRPr lang="en-US" b="1" i="0" dirty="0">
                        <a:latin typeface="Calibri" panose="020F0502020204030204" pitchFamily="34" charset="0"/>
                        <a:cs typeface="Calibri" panose="020F0502020204030204" pitchFamily="34" charset="0"/>
                      </a:endParaRPr>
                    </a:p>
                  </a:txBody>
                  <a:tcPr>
                    <a:solidFill>
                      <a:srgbClr val="FC9103"/>
                    </a:solidFill>
                  </a:tcPr>
                </a:tc>
                <a:extLst>
                  <a:ext uri="{0D108BD9-81ED-4DB2-BD59-A6C34878D82A}">
                    <a16:rowId xmlns:a16="http://schemas.microsoft.com/office/drawing/2014/main" val="10000"/>
                  </a:ext>
                </a:extLst>
              </a:tr>
              <a:tr h="363583">
                <a:tc>
                  <a:txBody>
                    <a:bodyPr/>
                    <a:lstStyle/>
                    <a:p>
                      <a:r>
                        <a:rPr lang="en-US" b="0" i="0" dirty="0">
                          <a:solidFill>
                            <a:schemeClr val="tx1">
                              <a:lumMod val="75000"/>
                              <a:lumOff val="25000"/>
                            </a:schemeClr>
                          </a:solidFill>
                          <a:latin typeface="Calibri" panose="020F0502020204030204" pitchFamily="34" charset="0"/>
                          <a:cs typeface="Calibri" panose="020F0502020204030204" pitchFamily="34" charset="0"/>
                        </a:rPr>
                        <a:t>I won’t ever fit in.</a:t>
                      </a:r>
                    </a:p>
                  </a:txBody>
                  <a:tcPr>
                    <a:noFill/>
                  </a:tcPr>
                </a:tc>
                <a:tc>
                  <a:txBody>
                    <a:bodyPr/>
                    <a:lstStyle/>
                    <a:p>
                      <a:r>
                        <a:rPr lang="en-US" b="0" i="0" dirty="0">
                          <a:solidFill>
                            <a:schemeClr val="tx1">
                              <a:lumMod val="75000"/>
                              <a:lumOff val="25000"/>
                            </a:schemeClr>
                          </a:solidFill>
                          <a:latin typeface="Calibri" panose="020F0502020204030204" pitchFamily="34" charset="0"/>
                          <a:cs typeface="Calibri" panose="020F0502020204030204" pitchFamily="34" charset="0"/>
                        </a:rPr>
                        <a:t>This is not true – I will find people who are like me; I just need to find them!</a:t>
                      </a:r>
                    </a:p>
                  </a:txBody>
                  <a:tcPr>
                    <a:noFill/>
                  </a:tcPr>
                </a:tc>
                <a:extLst>
                  <a:ext uri="{0D108BD9-81ED-4DB2-BD59-A6C34878D82A}">
                    <a16:rowId xmlns:a16="http://schemas.microsoft.com/office/drawing/2014/main" val="10001"/>
                  </a:ext>
                </a:extLst>
              </a:tr>
              <a:tr h="370840">
                <a:tc>
                  <a:txBody>
                    <a:bodyPr/>
                    <a:lstStyle/>
                    <a:p>
                      <a:r>
                        <a:rPr lang="en-US" b="0" i="0" dirty="0">
                          <a:solidFill>
                            <a:schemeClr val="tx1">
                              <a:lumMod val="75000"/>
                              <a:lumOff val="25000"/>
                            </a:schemeClr>
                          </a:solidFill>
                          <a:latin typeface="Calibri" panose="020F0502020204030204" pitchFamily="34" charset="0"/>
                          <a:cs typeface="Calibri" panose="020F0502020204030204" pitchFamily="34" charset="0"/>
                        </a:rPr>
                        <a:t>I will</a:t>
                      </a:r>
                      <a:r>
                        <a:rPr lang="en-US" b="0" i="0" baseline="0" dirty="0">
                          <a:solidFill>
                            <a:schemeClr val="tx1">
                              <a:lumMod val="75000"/>
                              <a:lumOff val="25000"/>
                            </a:schemeClr>
                          </a:solidFill>
                          <a:latin typeface="Calibri" panose="020F0502020204030204" pitchFamily="34" charset="0"/>
                          <a:cs typeface="Calibri" panose="020F0502020204030204" pitchFamily="34" charset="0"/>
                        </a:rPr>
                        <a:t> always be lost.</a:t>
                      </a:r>
                      <a:endParaRPr lang="en-US" b="0" i="0" dirty="0">
                        <a:solidFill>
                          <a:schemeClr val="tx1">
                            <a:lumMod val="75000"/>
                            <a:lumOff val="25000"/>
                          </a:schemeClr>
                        </a:solidFill>
                        <a:latin typeface="Calibri" panose="020F0502020204030204" pitchFamily="34" charset="0"/>
                        <a:cs typeface="Calibri" panose="020F0502020204030204" pitchFamily="34" charset="0"/>
                      </a:endParaRPr>
                    </a:p>
                  </a:txBody>
                  <a:tcPr>
                    <a:noFill/>
                  </a:tcPr>
                </a:tc>
                <a:tc>
                  <a:txBody>
                    <a:bodyPr/>
                    <a:lstStyle/>
                    <a:p>
                      <a:endParaRPr lang="en-US" b="0" i="0" dirty="0">
                        <a:solidFill>
                          <a:schemeClr val="tx1">
                            <a:lumMod val="75000"/>
                            <a:lumOff val="25000"/>
                          </a:schemeClr>
                        </a:solidFill>
                        <a:latin typeface="Calibri" panose="020F0502020204030204" pitchFamily="34" charset="0"/>
                        <a:cs typeface="Calibri" panose="020F0502020204030204" pitchFamily="34" charset="0"/>
                      </a:endParaRPr>
                    </a:p>
                  </a:txBody>
                  <a:tcPr>
                    <a:noFill/>
                  </a:tcPr>
                </a:tc>
                <a:extLst>
                  <a:ext uri="{0D108BD9-81ED-4DB2-BD59-A6C34878D82A}">
                    <a16:rowId xmlns:a16="http://schemas.microsoft.com/office/drawing/2014/main" val="10002"/>
                  </a:ext>
                </a:extLst>
              </a:tr>
              <a:tr h="370840">
                <a:tc>
                  <a:txBody>
                    <a:bodyPr/>
                    <a:lstStyle/>
                    <a:p>
                      <a:r>
                        <a:rPr lang="en-US" b="0" i="0" dirty="0">
                          <a:solidFill>
                            <a:schemeClr val="tx1">
                              <a:lumMod val="75000"/>
                              <a:lumOff val="25000"/>
                            </a:schemeClr>
                          </a:solidFill>
                          <a:latin typeface="Calibri" panose="020F0502020204030204" pitchFamily="34" charset="0"/>
                          <a:cs typeface="Calibri" panose="020F0502020204030204" pitchFamily="34" charset="0"/>
                        </a:rPr>
                        <a:t>I can’t do these subjects.</a:t>
                      </a:r>
                    </a:p>
                  </a:txBody>
                  <a:tcPr>
                    <a:noFill/>
                  </a:tcPr>
                </a:tc>
                <a:tc>
                  <a:txBody>
                    <a:bodyPr/>
                    <a:lstStyle/>
                    <a:p>
                      <a:endParaRPr lang="en-US" b="0" i="0">
                        <a:solidFill>
                          <a:schemeClr val="tx1">
                            <a:lumMod val="75000"/>
                            <a:lumOff val="25000"/>
                          </a:schemeClr>
                        </a:solidFill>
                        <a:latin typeface="Calibri" panose="020F0502020204030204" pitchFamily="34" charset="0"/>
                        <a:cs typeface="Calibri" panose="020F0502020204030204" pitchFamily="34" charset="0"/>
                      </a:endParaRPr>
                    </a:p>
                  </a:txBody>
                  <a:tcPr>
                    <a:noFill/>
                  </a:tcPr>
                </a:tc>
                <a:extLst>
                  <a:ext uri="{0D108BD9-81ED-4DB2-BD59-A6C34878D82A}">
                    <a16:rowId xmlns:a16="http://schemas.microsoft.com/office/drawing/2014/main" val="10003"/>
                  </a:ext>
                </a:extLst>
              </a:tr>
              <a:tr h="370840">
                <a:tc>
                  <a:txBody>
                    <a:bodyPr/>
                    <a:lstStyle/>
                    <a:p>
                      <a:r>
                        <a:rPr lang="en-US" b="0" i="0" dirty="0">
                          <a:solidFill>
                            <a:schemeClr val="tx1">
                              <a:lumMod val="75000"/>
                              <a:lumOff val="25000"/>
                            </a:schemeClr>
                          </a:solidFill>
                          <a:latin typeface="Calibri" panose="020F0502020204030204" pitchFamily="34" charset="0"/>
                          <a:cs typeface="Calibri" panose="020F0502020204030204" pitchFamily="34" charset="0"/>
                        </a:rPr>
                        <a:t>I</a:t>
                      </a:r>
                      <a:r>
                        <a:rPr lang="en-US" b="0" i="0" baseline="0" dirty="0">
                          <a:solidFill>
                            <a:schemeClr val="tx1">
                              <a:lumMod val="75000"/>
                              <a:lumOff val="25000"/>
                            </a:schemeClr>
                          </a:solidFill>
                          <a:latin typeface="Calibri" panose="020F0502020204030204" pitchFamily="34" charset="0"/>
                          <a:cs typeface="Calibri" panose="020F0502020204030204" pitchFamily="34" charset="0"/>
                        </a:rPr>
                        <a:t> won’t make friends like I had in Year 6.</a:t>
                      </a:r>
                      <a:endParaRPr lang="en-US" b="0" i="0" dirty="0">
                        <a:solidFill>
                          <a:schemeClr val="tx1">
                            <a:lumMod val="75000"/>
                            <a:lumOff val="25000"/>
                          </a:schemeClr>
                        </a:solidFill>
                        <a:latin typeface="Calibri" panose="020F0502020204030204" pitchFamily="34" charset="0"/>
                        <a:cs typeface="Calibri" panose="020F0502020204030204" pitchFamily="34" charset="0"/>
                      </a:endParaRPr>
                    </a:p>
                  </a:txBody>
                  <a:tcPr>
                    <a:noFill/>
                  </a:tcPr>
                </a:tc>
                <a:tc>
                  <a:txBody>
                    <a:bodyPr/>
                    <a:lstStyle/>
                    <a:p>
                      <a:endParaRPr lang="en-US" b="0" i="0" dirty="0">
                        <a:solidFill>
                          <a:schemeClr val="tx1">
                            <a:lumMod val="75000"/>
                            <a:lumOff val="25000"/>
                          </a:schemeClr>
                        </a:solidFill>
                        <a:latin typeface="Calibri" panose="020F0502020204030204" pitchFamily="34" charset="0"/>
                        <a:cs typeface="Calibri" panose="020F0502020204030204" pitchFamily="34" charset="0"/>
                      </a:endParaRPr>
                    </a:p>
                  </a:txBody>
                  <a:tcPr>
                    <a:noFill/>
                  </a:tcPr>
                </a:tc>
                <a:extLst>
                  <a:ext uri="{0D108BD9-81ED-4DB2-BD59-A6C34878D82A}">
                    <a16:rowId xmlns:a16="http://schemas.microsoft.com/office/drawing/2014/main" val="10004"/>
                  </a:ext>
                </a:extLst>
              </a:tr>
              <a:tr h="370840">
                <a:tc>
                  <a:txBody>
                    <a:bodyPr/>
                    <a:lstStyle/>
                    <a:p>
                      <a:r>
                        <a:rPr lang="en-US" b="0" i="0" dirty="0">
                          <a:solidFill>
                            <a:schemeClr val="tx1">
                              <a:lumMod val="75000"/>
                              <a:lumOff val="25000"/>
                            </a:schemeClr>
                          </a:solidFill>
                          <a:latin typeface="Calibri" panose="020F0502020204030204" pitchFamily="34" charset="0"/>
                          <a:cs typeface="Calibri" panose="020F0502020204030204" pitchFamily="34" charset="0"/>
                        </a:rPr>
                        <a:t>I miss my</a:t>
                      </a:r>
                      <a:r>
                        <a:rPr lang="en-US" b="0" i="0" baseline="0" dirty="0">
                          <a:solidFill>
                            <a:schemeClr val="tx1">
                              <a:lumMod val="75000"/>
                              <a:lumOff val="25000"/>
                            </a:schemeClr>
                          </a:solidFill>
                          <a:latin typeface="Calibri" panose="020F0502020204030204" pitchFamily="34" charset="0"/>
                          <a:cs typeface="Calibri" panose="020F0502020204030204" pitchFamily="34" charset="0"/>
                        </a:rPr>
                        <a:t> primary school.</a:t>
                      </a:r>
                      <a:endParaRPr lang="en-US" b="0" i="0" dirty="0">
                        <a:solidFill>
                          <a:schemeClr val="tx1">
                            <a:lumMod val="75000"/>
                            <a:lumOff val="25000"/>
                          </a:schemeClr>
                        </a:solidFill>
                        <a:latin typeface="Calibri" panose="020F0502020204030204" pitchFamily="34" charset="0"/>
                        <a:cs typeface="Calibri" panose="020F0502020204030204" pitchFamily="34" charset="0"/>
                      </a:endParaRPr>
                    </a:p>
                  </a:txBody>
                  <a:tcPr>
                    <a:noFill/>
                  </a:tcPr>
                </a:tc>
                <a:tc>
                  <a:txBody>
                    <a:bodyPr/>
                    <a:lstStyle/>
                    <a:p>
                      <a:endParaRPr lang="en-US" b="0" i="0">
                        <a:solidFill>
                          <a:schemeClr val="tx1">
                            <a:lumMod val="75000"/>
                            <a:lumOff val="25000"/>
                          </a:schemeClr>
                        </a:solidFill>
                        <a:latin typeface="Calibri" panose="020F0502020204030204" pitchFamily="34" charset="0"/>
                        <a:cs typeface="Calibri" panose="020F0502020204030204" pitchFamily="34" charset="0"/>
                      </a:endParaRPr>
                    </a:p>
                  </a:txBody>
                  <a:tcPr>
                    <a:noFill/>
                  </a:tcPr>
                </a:tc>
                <a:extLst>
                  <a:ext uri="{0D108BD9-81ED-4DB2-BD59-A6C34878D82A}">
                    <a16:rowId xmlns:a16="http://schemas.microsoft.com/office/drawing/2014/main" val="10005"/>
                  </a:ext>
                </a:extLst>
              </a:tr>
              <a:tr h="370840">
                <a:tc>
                  <a:txBody>
                    <a:bodyPr/>
                    <a:lstStyle/>
                    <a:p>
                      <a:r>
                        <a:rPr lang="en-US" b="0" i="0" dirty="0">
                          <a:solidFill>
                            <a:schemeClr val="tx1">
                              <a:lumMod val="75000"/>
                              <a:lumOff val="25000"/>
                            </a:schemeClr>
                          </a:solidFill>
                          <a:latin typeface="Calibri" panose="020F0502020204030204" pitchFamily="34" charset="0"/>
                          <a:cs typeface="Calibri" panose="020F0502020204030204" pitchFamily="34" charset="0"/>
                        </a:rPr>
                        <a:t>One of your own: </a:t>
                      </a:r>
                    </a:p>
                  </a:txBody>
                  <a:tcPr>
                    <a:noFill/>
                  </a:tcPr>
                </a:tc>
                <a:tc>
                  <a:txBody>
                    <a:bodyPr/>
                    <a:lstStyle/>
                    <a:p>
                      <a:endParaRPr lang="en-US" b="0" i="0" dirty="0">
                        <a:solidFill>
                          <a:schemeClr val="tx1">
                            <a:lumMod val="75000"/>
                            <a:lumOff val="25000"/>
                          </a:schemeClr>
                        </a:solidFill>
                        <a:latin typeface="Calibri" panose="020F0502020204030204" pitchFamily="34" charset="0"/>
                        <a:cs typeface="Calibri" panose="020F0502020204030204" pitchFamily="34" charset="0"/>
                      </a:endParaRPr>
                    </a:p>
                  </a:txBody>
                  <a:tcPr>
                    <a:no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1893832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36245FD-C44E-4994-AD61-B86308D1DE8A}"/>
              </a:ext>
            </a:extLst>
          </p:cNvPr>
          <p:cNvSpPr/>
          <p:nvPr/>
        </p:nvSpPr>
        <p:spPr>
          <a:xfrm>
            <a:off x="594408" y="1328186"/>
            <a:ext cx="11362460" cy="954107"/>
          </a:xfrm>
          <a:prstGeom prst="rect">
            <a:avLst/>
          </a:prstGeom>
        </p:spPr>
        <p:txBody>
          <a:bodyPr wrap="square">
            <a:spAutoFit/>
          </a:bodyPr>
          <a:lstStyle/>
          <a:p>
            <a:pPr lvl="0">
              <a:spcAft>
                <a:spcPts val="0"/>
              </a:spcAft>
            </a:pPr>
            <a:r>
              <a:rPr lang="en-GB" sz="2800" b="1">
                <a:solidFill>
                  <a:schemeClr val="tx1">
                    <a:lumMod val="75000"/>
                    <a:lumOff val="25000"/>
                  </a:schemeClr>
                </a:solidFill>
                <a:latin typeface="Calibri" panose="020F0502020204030204" pitchFamily="34" charset="0"/>
              </a:rPr>
              <a:t>Matthew suggests some ways to help when you feel both </a:t>
            </a:r>
            <a:br>
              <a:rPr lang="en-GB" sz="2800" b="1">
                <a:solidFill>
                  <a:schemeClr val="tx1">
                    <a:lumMod val="75000"/>
                    <a:lumOff val="25000"/>
                  </a:schemeClr>
                </a:solidFill>
                <a:latin typeface="Calibri" panose="020F0502020204030204" pitchFamily="34" charset="0"/>
              </a:rPr>
            </a:br>
            <a:r>
              <a:rPr lang="en-GB" sz="2800" b="1">
                <a:solidFill>
                  <a:schemeClr val="tx1">
                    <a:lumMod val="75000"/>
                    <a:lumOff val="25000"/>
                  </a:schemeClr>
                </a:solidFill>
                <a:latin typeface="Calibri" panose="020F0502020204030204" pitchFamily="34" charset="0"/>
              </a:rPr>
              <a:t>kinds of ‘lost’ – emotionally and physically!</a:t>
            </a:r>
            <a:endParaRPr lang="en-GB" sz="2800" b="1" dirty="0">
              <a:solidFill>
                <a:schemeClr val="tx1">
                  <a:lumMod val="75000"/>
                  <a:lumOff val="25000"/>
                </a:schemeClr>
              </a:solidFill>
              <a:latin typeface="Calibri" panose="020F0502020204030204" pitchFamily="34" charset="0"/>
            </a:endParaRPr>
          </a:p>
        </p:txBody>
      </p:sp>
      <p:sp>
        <p:nvSpPr>
          <p:cNvPr id="3" name="TextBox 2">
            <a:extLst>
              <a:ext uri="{FF2B5EF4-FFF2-40B4-BE49-F238E27FC236}">
                <a16:creationId xmlns:a16="http://schemas.microsoft.com/office/drawing/2014/main" id="{22A48652-83E5-463E-B3CE-5988EFDE9005}"/>
              </a:ext>
            </a:extLst>
          </p:cNvPr>
          <p:cNvSpPr txBox="1"/>
          <p:nvPr/>
        </p:nvSpPr>
        <p:spPr>
          <a:xfrm>
            <a:off x="690201" y="2462167"/>
            <a:ext cx="8792001" cy="3816429"/>
          </a:xfrm>
          <a:prstGeom prst="rect">
            <a:avLst/>
          </a:prstGeom>
          <a:noFill/>
          <a:ln w="38100">
            <a:solidFill>
              <a:srgbClr val="FC9103"/>
            </a:solidFill>
          </a:ln>
        </p:spPr>
        <p:txBody>
          <a:bodyPr wrap="square" rtlCol="0">
            <a:spAutoFit/>
          </a:bodyPr>
          <a:lstStyle/>
          <a:p>
            <a:pPr marL="342900" indent="-342900">
              <a:spcBef>
                <a:spcPts val="1200"/>
              </a:spcBef>
              <a:buFont typeface="+mj-lt"/>
              <a:buAutoNum type="arabicPeriod"/>
            </a:pPr>
            <a:r>
              <a:rPr lang="en-GB" sz="2400">
                <a:solidFill>
                  <a:schemeClr val="tx1">
                    <a:lumMod val="75000"/>
                    <a:lumOff val="25000"/>
                  </a:schemeClr>
                </a:solidFill>
                <a:latin typeface="Calibri" panose="020F0502020204030204" pitchFamily="34" charset="0"/>
                <a:cs typeface="Calibri" panose="020F0502020204030204" pitchFamily="34" charset="0"/>
              </a:rPr>
              <a:t>Ask your way around.</a:t>
            </a:r>
          </a:p>
          <a:p>
            <a:pPr marL="342900" indent="-342900">
              <a:spcBef>
                <a:spcPts val="1200"/>
              </a:spcBef>
              <a:buFont typeface="+mj-lt"/>
              <a:buAutoNum type="arabicPeriod"/>
            </a:pPr>
            <a:r>
              <a:rPr lang="en-GB" sz="2400">
                <a:solidFill>
                  <a:schemeClr val="tx1">
                    <a:lumMod val="75000"/>
                    <a:lumOff val="25000"/>
                  </a:schemeClr>
                </a:solidFill>
                <a:latin typeface="Calibri" panose="020F0502020204030204" pitchFamily="34" charset="0"/>
                <a:cs typeface="Calibri" panose="020F0502020204030204" pitchFamily="34" charset="0"/>
              </a:rPr>
              <a:t>Accept help and find your ‘go-to’ person – someone you feel able to go to if you have questions or concerns. Your tutor might be that person.</a:t>
            </a:r>
          </a:p>
          <a:p>
            <a:pPr marL="342900" indent="-342900">
              <a:spcBef>
                <a:spcPts val="1200"/>
              </a:spcBef>
              <a:buFont typeface="+mj-lt"/>
              <a:buAutoNum type="arabicPeriod"/>
            </a:pPr>
            <a:r>
              <a:rPr lang="en-GB" sz="2400">
                <a:solidFill>
                  <a:schemeClr val="tx1">
                    <a:lumMod val="75000"/>
                    <a:lumOff val="25000"/>
                  </a:schemeClr>
                </a:solidFill>
                <a:latin typeface="Calibri" panose="020F0502020204030204" pitchFamily="34" charset="0"/>
                <a:cs typeface="Calibri" panose="020F0502020204030204" pitchFamily="34" charset="0"/>
              </a:rPr>
              <a:t>Be honest – tell people how you feel.</a:t>
            </a:r>
          </a:p>
          <a:p>
            <a:pPr marL="342900" indent="-342900">
              <a:spcBef>
                <a:spcPts val="1200"/>
              </a:spcBef>
              <a:buFont typeface="+mj-lt"/>
              <a:buAutoNum type="arabicPeriod"/>
            </a:pPr>
            <a:r>
              <a:rPr lang="en-GB" sz="2400">
                <a:solidFill>
                  <a:schemeClr val="tx1">
                    <a:lumMod val="75000"/>
                    <a:lumOff val="25000"/>
                  </a:schemeClr>
                </a:solidFill>
                <a:latin typeface="Calibri" panose="020F0502020204030204" pitchFamily="34" charset="0"/>
                <a:cs typeface="Calibri" panose="020F0502020204030204" pitchFamily="34" charset="0"/>
              </a:rPr>
              <a:t>Do your research – work out where things are.</a:t>
            </a:r>
          </a:p>
          <a:p>
            <a:pPr marL="342900" indent="-342900">
              <a:spcBef>
                <a:spcPts val="1200"/>
              </a:spcBef>
              <a:buFont typeface="+mj-lt"/>
              <a:buAutoNum type="arabicPeriod"/>
            </a:pPr>
            <a:r>
              <a:rPr lang="en-GB" sz="2400">
                <a:solidFill>
                  <a:schemeClr val="tx1">
                    <a:lumMod val="75000"/>
                    <a:lumOff val="25000"/>
                  </a:schemeClr>
                </a:solidFill>
                <a:latin typeface="Calibri" panose="020F0502020204030204" pitchFamily="34" charset="0"/>
                <a:cs typeface="Calibri" panose="020F0502020204030204" pitchFamily="34" charset="0"/>
              </a:rPr>
              <a:t>Make sure you have your Triangle of Trust (more in a moment).</a:t>
            </a:r>
          </a:p>
          <a:p>
            <a:pPr marL="342900" indent="-342900">
              <a:spcBef>
                <a:spcPts val="1200"/>
              </a:spcBef>
              <a:buFont typeface="+mj-lt"/>
              <a:buAutoNum type="arabicPeriod"/>
            </a:pPr>
            <a:r>
              <a:rPr lang="en-GB" sz="2400">
                <a:solidFill>
                  <a:schemeClr val="tx1">
                    <a:lumMod val="75000"/>
                    <a:lumOff val="25000"/>
                  </a:schemeClr>
                </a:solidFill>
                <a:latin typeface="Calibri" panose="020F0502020204030204" pitchFamily="34" charset="0"/>
                <a:cs typeface="Calibri" panose="020F0502020204030204" pitchFamily="34" charset="0"/>
              </a:rPr>
              <a:t>Don</a:t>
            </a:r>
            <a:r>
              <a:rPr lang="ur-PK" sz="2400">
                <a:solidFill>
                  <a:schemeClr val="tx1">
                    <a:lumMod val="75000"/>
                    <a:lumOff val="25000"/>
                  </a:schemeClr>
                </a:solidFill>
                <a:latin typeface="Calibri" panose="020F0502020204030204" pitchFamily="34" charset="0"/>
                <a:cs typeface="Calibri" panose="020F0502020204030204" pitchFamily="34" charset="0"/>
              </a:rPr>
              <a:t>’</a:t>
            </a:r>
            <a:r>
              <a:rPr lang="en-GB" sz="2400">
                <a:solidFill>
                  <a:schemeClr val="tx1">
                    <a:lumMod val="75000"/>
                    <a:lumOff val="25000"/>
                  </a:schemeClr>
                </a:solidFill>
                <a:latin typeface="Calibri" panose="020F0502020204030204" pitchFamily="34" charset="0"/>
                <a:cs typeface="Calibri" panose="020F0502020204030204" pitchFamily="34" charset="0"/>
              </a:rPr>
              <a:t>t look back – focus on this new world.</a:t>
            </a:r>
            <a:endParaRPr lang="en-GB" sz="2400" dirty="0">
              <a:solidFill>
                <a:schemeClr val="tx1">
                  <a:lumMod val="75000"/>
                  <a:lumOff val="25000"/>
                </a:schemeClr>
              </a:solidFill>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A468D8B1-AE98-0B46-A8DD-EC9B8AC536CB}"/>
              </a:ext>
            </a:extLst>
          </p:cNvPr>
          <p:cNvPicPr>
            <a:picLocks noChangeAspect="1"/>
          </p:cNvPicPr>
          <p:nvPr/>
        </p:nvPicPr>
        <p:blipFill>
          <a:blip r:embed="rId2"/>
          <a:stretch>
            <a:fillRect/>
          </a:stretch>
        </p:blipFill>
        <p:spPr>
          <a:xfrm>
            <a:off x="9753945" y="2298850"/>
            <a:ext cx="1747854" cy="4143062"/>
          </a:xfrm>
          <a:prstGeom prst="rect">
            <a:avLst/>
          </a:prstGeom>
        </p:spPr>
      </p:pic>
    </p:spTree>
    <p:extLst>
      <p:ext uri="{BB962C8B-B14F-4D97-AF65-F5344CB8AC3E}">
        <p14:creationId xmlns:p14="http://schemas.microsoft.com/office/powerpoint/2010/main" val="11161102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5DBB286-6846-49ED-83F0-8EE82BB09B28}"/>
              </a:ext>
            </a:extLst>
          </p:cNvPr>
          <p:cNvSpPr/>
          <p:nvPr/>
        </p:nvSpPr>
        <p:spPr>
          <a:xfrm>
            <a:off x="566776" y="1293459"/>
            <a:ext cx="9090990" cy="646331"/>
          </a:xfrm>
          <a:prstGeom prst="rect">
            <a:avLst/>
          </a:prstGeom>
        </p:spPr>
        <p:txBody>
          <a:bodyPr wrap="square">
            <a:spAutoFit/>
          </a:bodyPr>
          <a:lstStyle/>
          <a:p>
            <a:pPr lvl="0">
              <a:spcAft>
                <a:spcPts val="0"/>
              </a:spcAft>
            </a:pPr>
            <a:r>
              <a:rPr lang="en-GB" sz="3600" b="1" dirty="0">
                <a:solidFill>
                  <a:schemeClr val="tx1">
                    <a:lumMod val="75000"/>
                    <a:lumOff val="25000"/>
                  </a:schemeClr>
                </a:solidFill>
                <a:latin typeface="Calibri" panose="020F0502020204030204" pitchFamily="34" charset="0"/>
              </a:rPr>
              <a:t>This is the Triangle of Trust</a:t>
            </a:r>
          </a:p>
        </p:txBody>
      </p:sp>
      <p:sp>
        <p:nvSpPr>
          <p:cNvPr id="3" name="TextBox 2">
            <a:extLst>
              <a:ext uri="{FF2B5EF4-FFF2-40B4-BE49-F238E27FC236}">
                <a16:creationId xmlns:a16="http://schemas.microsoft.com/office/drawing/2014/main" id="{3212CA0E-B6FD-433F-9F57-02BA982BCFB2}"/>
              </a:ext>
            </a:extLst>
          </p:cNvPr>
          <p:cNvSpPr txBox="1"/>
          <p:nvPr/>
        </p:nvSpPr>
        <p:spPr>
          <a:xfrm>
            <a:off x="821635" y="2302093"/>
            <a:ext cx="6156901" cy="3337800"/>
          </a:xfrm>
          <a:prstGeom prst="rect">
            <a:avLst/>
          </a:prstGeom>
          <a:noFill/>
          <a:ln w="19050">
            <a:solidFill>
              <a:srgbClr val="FC9103"/>
            </a:solidFill>
          </a:ln>
        </p:spPr>
        <p:txBody>
          <a:bodyPr wrap="square" lIns="180000" tIns="144000" bIns="144000" rtlCol="0">
            <a:spAutoFit/>
          </a:bodyPr>
          <a:lstStyle/>
          <a:p>
            <a:pPr marL="285750" indent="-285750">
              <a:spcBef>
                <a:spcPts val="1200"/>
              </a:spcBef>
              <a:buFont typeface="Arial" panose="020B0604020202020204" pitchFamily="34" charset="0"/>
              <a:buChar char="•"/>
            </a:pPr>
            <a:r>
              <a:rPr lang="en-GB" sz="2400" dirty="0">
                <a:solidFill>
                  <a:schemeClr val="tx1">
                    <a:lumMod val="75000"/>
                    <a:lumOff val="25000"/>
                  </a:schemeClr>
                </a:solidFill>
                <a:latin typeface="Calibri" panose="020F0502020204030204" pitchFamily="34" charset="0"/>
                <a:cs typeface="Calibri" panose="020F0502020204030204" pitchFamily="34" charset="0"/>
              </a:rPr>
              <a:t>Write down who is in your Triangle of Trust. Put their names on the triangle in your workbook.</a:t>
            </a:r>
          </a:p>
          <a:p>
            <a:pPr marL="285750" indent="-285750">
              <a:spcBef>
                <a:spcPts val="1200"/>
              </a:spcBef>
              <a:buFont typeface="Arial" panose="020B0604020202020204" pitchFamily="34" charset="0"/>
              <a:buChar char="•"/>
            </a:pPr>
            <a:r>
              <a:rPr lang="en-GB" sz="2400" dirty="0">
                <a:solidFill>
                  <a:schemeClr val="tx1">
                    <a:lumMod val="75000"/>
                    <a:lumOff val="25000"/>
                  </a:schemeClr>
                </a:solidFill>
                <a:latin typeface="Calibri" panose="020F0502020204030204" pitchFamily="34" charset="0"/>
                <a:cs typeface="Calibri" panose="020F0502020204030204" pitchFamily="34" charset="0"/>
              </a:rPr>
              <a:t>Who can you talk to about different things?</a:t>
            </a:r>
          </a:p>
          <a:p>
            <a:pPr marL="285750" indent="-285750">
              <a:spcBef>
                <a:spcPts val="1200"/>
              </a:spcBef>
              <a:buFont typeface="Arial" panose="020B0604020202020204" pitchFamily="34" charset="0"/>
              <a:buChar char="•"/>
            </a:pPr>
            <a:r>
              <a:rPr lang="en-GB" sz="2400" dirty="0">
                <a:solidFill>
                  <a:schemeClr val="tx1">
                    <a:lumMod val="75000"/>
                    <a:lumOff val="25000"/>
                  </a:schemeClr>
                </a:solidFill>
                <a:latin typeface="Calibri" panose="020F0502020204030204" pitchFamily="34" charset="0"/>
                <a:cs typeface="Calibri" panose="020F0502020204030204" pitchFamily="34" charset="0"/>
              </a:rPr>
              <a:t>What three things make you feel happy and good?</a:t>
            </a:r>
          </a:p>
          <a:p>
            <a:pPr marL="285750" indent="-285750">
              <a:spcBef>
                <a:spcPts val="1200"/>
              </a:spcBef>
              <a:buFont typeface="Arial" panose="020B0604020202020204" pitchFamily="34" charset="0"/>
              <a:buChar char="•"/>
            </a:pPr>
            <a:r>
              <a:rPr lang="en-GB" sz="2400" dirty="0">
                <a:solidFill>
                  <a:schemeClr val="tx1">
                    <a:lumMod val="75000"/>
                    <a:lumOff val="25000"/>
                  </a:schemeClr>
                </a:solidFill>
                <a:latin typeface="Calibri" panose="020F0502020204030204" pitchFamily="34" charset="0"/>
                <a:cs typeface="Calibri" panose="020F0502020204030204" pitchFamily="34" charset="0"/>
              </a:rPr>
              <a:t>Where is your safe place to just relax? </a:t>
            </a:r>
          </a:p>
        </p:txBody>
      </p:sp>
      <p:sp>
        <p:nvSpPr>
          <p:cNvPr id="7" name="TextBox 6"/>
          <p:cNvSpPr txBox="1"/>
          <p:nvPr/>
        </p:nvSpPr>
        <p:spPr>
          <a:xfrm rot="18234875">
            <a:off x="7356338" y="3595730"/>
            <a:ext cx="1671885" cy="369332"/>
          </a:xfrm>
          <a:prstGeom prst="rect">
            <a:avLst/>
          </a:prstGeom>
          <a:noFill/>
        </p:spPr>
        <p:txBody>
          <a:bodyPr wrap="square" rtlCol="0">
            <a:spAutoFit/>
          </a:bodyPr>
          <a:lstStyle/>
          <a:p>
            <a:pPr algn="ctr"/>
            <a:r>
              <a:rPr lang="en-US" dirty="0">
                <a:solidFill>
                  <a:schemeClr val="tx1">
                    <a:lumMod val="75000"/>
                    <a:lumOff val="25000"/>
                  </a:schemeClr>
                </a:solidFill>
                <a:latin typeface="Calibri Light" panose="020F0302020204030204" pitchFamily="34" charset="0"/>
                <a:cs typeface="Calibri Light" panose="020F0302020204030204" pitchFamily="34" charset="0"/>
              </a:rPr>
              <a:t>YOU!</a:t>
            </a:r>
          </a:p>
        </p:txBody>
      </p:sp>
      <p:sp>
        <p:nvSpPr>
          <p:cNvPr id="8" name="Triangle 7">
            <a:extLst>
              <a:ext uri="{FF2B5EF4-FFF2-40B4-BE49-F238E27FC236}">
                <a16:creationId xmlns:a16="http://schemas.microsoft.com/office/drawing/2014/main" id="{722ED806-90E2-E648-804A-A57987A1F08D}"/>
              </a:ext>
            </a:extLst>
          </p:cNvPr>
          <p:cNvSpPr/>
          <p:nvPr/>
        </p:nvSpPr>
        <p:spPr>
          <a:xfrm>
            <a:off x="7681046" y="2871133"/>
            <a:ext cx="3146065" cy="2391491"/>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AABF107-8401-044E-BBF0-EC0C46035208}"/>
              </a:ext>
            </a:extLst>
          </p:cNvPr>
          <p:cNvSpPr txBox="1"/>
          <p:nvPr/>
        </p:nvSpPr>
        <p:spPr>
          <a:xfrm>
            <a:off x="8338984" y="5439636"/>
            <a:ext cx="1830187" cy="369332"/>
          </a:xfrm>
          <a:prstGeom prst="rect">
            <a:avLst/>
          </a:prstGeom>
          <a:noFill/>
        </p:spPr>
        <p:txBody>
          <a:bodyPr wrap="square" rtlCol="0">
            <a:spAutoFit/>
          </a:bodyPr>
          <a:lstStyle/>
          <a:p>
            <a:pPr algn="ctr"/>
            <a:r>
              <a:rPr lang="en-US" dirty="0">
                <a:solidFill>
                  <a:schemeClr val="tx1">
                    <a:lumMod val="75000"/>
                    <a:lumOff val="25000"/>
                  </a:schemeClr>
                </a:solidFill>
                <a:latin typeface="Calibri Light" panose="020F0302020204030204" pitchFamily="34" charset="0"/>
                <a:cs typeface="Calibri Light" panose="020F0302020204030204" pitchFamily="34" charset="0"/>
              </a:rPr>
              <a:t>School/Teachers</a:t>
            </a:r>
          </a:p>
        </p:txBody>
      </p:sp>
      <p:sp>
        <p:nvSpPr>
          <p:cNvPr id="10" name="TextBox 9">
            <a:extLst>
              <a:ext uri="{FF2B5EF4-FFF2-40B4-BE49-F238E27FC236}">
                <a16:creationId xmlns:a16="http://schemas.microsoft.com/office/drawing/2014/main" id="{7195496D-F28C-424B-A5F6-45469FE73498}"/>
              </a:ext>
            </a:extLst>
          </p:cNvPr>
          <p:cNvSpPr txBox="1"/>
          <p:nvPr/>
        </p:nvSpPr>
        <p:spPr>
          <a:xfrm rot="3252108">
            <a:off x="9460573" y="3544921"/>
            <a:ext cx="1671885" cy="369332"/>
          </a:xfrm>
          <a:prstGeom prst="rect">
            <a:avLst/>
          </a:prstGeom>
          <a:noFill/>
        </p:spPr>
        <p:txBody>
          <a:bodyPr wrap="square" rtlCol="0">
            <a:spAutoFit/>
          </a:bodyPr>
          <a:lstStyle/>
          <a:p>
            <a:pPr algn="ctr"/>
            <a:r>
              <a:rPr lang="en-US" dirty="0">
                <a:solidFill>
                  <a:schemeClr val="tx1">
                    <a:lumMod val="75000"/>
                    <a:lumOff val="25000"/>
                  </a:schemeClr>
                </a:solidFill>
                <a:latin typeface="Calibri Light" panose="020F0302020204030204" pitchFamily="34" charset="0"/>
                <a:cs typeface="Calibri Light" panose="020F0302020204030204" pitchFamily="34" charset="0"/>
              </a:rPr>
              <a:t>Home/Parents</a:t>
            </a:r>
          </a:p>
        </p:txBody>
      </p:sp>
      <p:sp>
        <p:nvSpPr>
          <p:cNvPr id="11" name="TextBox 10">
            <a:extLst>
              <a:ext uri="{FF2B5EF4-FFF2-40B4-BE49-F238E27FC236}">
                <a16:creationId xmlns:a16="http://schemas.microsoft.com/office/drawing/2014/main" id="{50771134-E6C4-674B-BBF8-6DDB7F5B6C00}"/>
              </a:ext>
            </a:extLst>
          </p:cNvPr>
          <p:cNvSpPr txBox="1"/>
          <p:nvPr/>
        </p:nvSpPr>
        <p:spPr>
          <a:xfrm>
            <a:off x="7685134" y="2275999"/>
            <a:ext cx="2983037" cy="369332"/>
          </a:xfrm>
          <a:prstGeom prst="rect">
            <a:avLst/>
          </a:prstGeom>
          <a:noFill/>
        </p:spPr>
        <p:txBody>
          <a:bodyPr wrap="square" rtlCol="0">
            <a:spAutoFit/>
          </a:bodyPr>
          <a:lstStyle/>
          <a:p>
            <a:pPr algn="ctr"/>
            <a:r>
              <a:rPr lang="en-US" b="1" dirty="0" err="1">
                <a:solidFill>
                  <a:schemeClr val="tx1">
                    <a:lumMod val="75000"/>
                    <a:lumOff val="25000"/>
                  </a:schemeClr>
                </a:solidFill>
                <a:latin typeface="Calibri" panose="020F0502020204030204" pitchFamily="34" charset="0"/>
                <a:cs typeface="Calibri" panose="020F0502020204030204" pitchFamily="34" charset="0"/>
              </a:rPr>
              <a:t>Mr</a:t>
            </a:r>
            <a:r>
              <a:rPr lang="en-US" b="1" dirty="0">
                <a:solidFill>
                  <a:schemeClr val="tx1">
                    <a:lumMod val="75000"/>
                    <a:lumOff val="25000"/>
                  </a:schemeClr>
                </a:solidFill>
                <a:latin typeface="Calibri" panose="020F0502020204030204" pitchFamily="34" charset="0"/>
                <a:cs typeface="Calibri" panose="020F0502020204030204" pitchFamily="34" charset="0"/>
              </a:rPr>
              <a:t> Burton’s Triangle of Trust:</a:t>
            </a:r>
          </a:p>
        </p:txBody>
      </p:sp>
    </p:spTree>
    <p:extLst>
      <p:ext uri="{BB962C8B-B14F-4D97-AF65-F5344CB8AC3E}">
        <p14:creationId xmlns:p14="http://schemas.microsoft.com/office/powerpoint/2010/main" val="37952802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4767" y="1370871"/>
            <a:ext cx="10014856" cy="4051558"/>
          </a:xfrm>
          <a:prstGeom prst="rect">
            <a:avLst/>
          </a:prstGeom>
          <a:noFill/>
        </p:spPr>
        <p:txBody>
          <a:bodyPr wrap="square" rtlCol="0">
            <a:spAutoFit/>
          </a:bodyPr>
          <a:lstStyle/>
          <a:p>
            <a:pPr>
              <a:lnSpc>
                <a:spcPct val="120000"/>
              </a:lnSpc>
            </a:pPr>
            <a:r>
              <a:rPr lang="en-US" sz="2400" dirty="0">
                <a:solidFill>
                  <a:schemeClr val="tx1">
                    <a:lumMod val="75000"/>
                    <a:lumOff val="25000"/>
                  </a:schemeClr>
                </a:solidFill>
                <a:latin typeface="Calibri" panose="020F0502020204030204" pitchFamily="34" charset="0"/>
                <a:cs typeface="Calibri" panose="020F0502020204030204" pitchFamily="34" charset="0"/>
              </a:rPr>
              <a:t>Starting anything new is both exciting and a bit scary BUT it is worth it because being at secondary school is going to build on all of the great things you have experienced at primary school. It is the time when you are going to work out what kind of person you want to be and the kind of things you like. </a:t>
            </a:r>
          </a:p>
          <a:p>
            <a:pPr>
              <a:lnSpc>
                <a:spcPct val="120000"/>
              </a:lnSpc>
            </a:pPr>
            <a:endParaRPr lang="en-US" sz="2400" dirty="0">
              <a:solidFill>
                <a:schemeClr val="tx1">
                  <a:lumMod val="75000"/>
                  <a:lumOff val="25000"/>
                </a:schemeClr>
              </a:solidFill>
              <a:latin typeface="Calibri" panose="020F0502020204030204" pitchFamily="34" charset="0"/>
              <a:cs typeface="Calibri" panose="020F0502020204030204" pitchFamily="34" charset="0"/>
            </a:endParaRPr>
          </a:p>
          <a:p>
            <a:pPr>
              <a:lnSpc>
                <a:spcPct val="120000"/>
              </a:lnSpc>
            </a:pPr>
            <a:r>
              <a:rPr lang="en-US" sz="2400" dirty="0">
                <a:solidFill>
                  <a:schemeClr val="tx1">
                    <a:lumMod val="75000"/>
                    <a:lumOff val="25000"/>
                  </a:schemeClr>
                </a:solidFill>
                <a:latin typeface="Calibri" panose="020F0502020204030204" pitchFamily="34" charset="0"/>
                <a:cs typeface="Calibri" panose="020F0502020204030204" pitchFamily="34" charset="0"/>
              </a:rPr>
              <a:t>Soon you will be in a routine and everything will become familiar. That ‘new Year 7’ feeling doesn’t last very long. </a:t>
            </a:r>
          </a:p>
          <a:p>
            <a:pPr>
              <a:lnSpc>
                <a:spcPct val="120000"/>
              </a:lnSpc>
            </a:pPr>
            <a:endParaRPr lang="en-US" sz="2400" dirty="0">
              <a:solidFill>
                <a:schemeClr val="tx1">
                  <a:lumMod val="75000"/>
                  <a:lumOff val="25000"/>
                </a:schemeClr>
              </a:solidFill>
              <a:latin typeface="Calibri" panose="020F0502020204030204" pitchFamily="34" charset="0"/>
              <a:cs typeface="Calibri" panose="020F0502020204030204" pitchFamily="34" charset="0"/>
            </a:endParaRPr>
          </a:p>
          <a:p>
            <a:pPr>
              <a:lnSpc>
                <a:spcPct val="120000"/>
              </a:lnSpc>
            </a:pPr>
            <a:r>
              <a:rPr lang="en-US" sz="2400" dirty="0">
                <a:solidFill>
                  <a:schemeClr val="tx1">
                    <a:lumMod val="75000"/>
                    <a:lumOff val="25000"/>
                  </a:schemeClr>
                </a:solidFill>
                <a:latin typeface="Calibri" panose="020F0502020204030204" pitchFamily="34" charset="0"/>
                <a:cs typeface="Calibri" panose="020F0502020204030204" pitchFamily="34" charset="0"/>
              </a:rPr>
              <a:t>After a week, you will start to feel at home.</a:t>
            </a:r>
          </a:p>
        </p:txBody>
      </p:sp>
    </p:spTree>
    <p:extLst>
      <p:ext uri="{BB962C8B-B14F-4D97-AF65-F5344CB8AC3E}">
        <p14:creationId xmlns:p14="http://schemas.microsoft.com/office/powerpoint/2010/main" val="9247521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7E79823-537E-4AA1-9A39-EF261B5292AD}"/>
              </a:ext>
            </a:extLst>
          </p:cNvPr>
          <p:cNvSpPr txBox="1"/>
          <p:nvPr/>
        </p:nvSpPr>
        <p:spPr>
          <a:xfrm>
            <a:off x="7480852" y="2271644"/>
            <a:ext cx="4287078" cy="4031873"/>
          </a:xfrm>
          <a:prstGeom prst="rect">
            <a:avLst/>
          </a:prstGeom>
          <a:noFill/>
        </p:spPr>
        <p:txBody>
          <a:bodyPr wrap="square" rtlCol="0">
            <a:spAutoFit/>
          </a:bodyPr>
          <a:lstStyle/>
          <a:p>
            <a:r>
              <a:rPr lang="en-GB" sz="3200" dirty="0">
                <a:solidFill>
                  <a:schemeClr val="tx1">
                    <a:lumMod val="75000"/>
                    <a:lumOff val="25000"/>
                  </a:schemeClr>
                </a:solidFill>
                <a:latin typeface="Calibri" panose="020F0502020204030204" pitchFamily="34" charset="0"/>
                <a:cs typeface="Calibri" panose="020F0502020204030204" pitchFamily="34" charset="0"/>
              </a:rPr>
              <a:t>Secondary school will be great because you meet loads of new people.</a:t>
            </a:r>
          </a:p>
          <a:p>
            <a:endParaRPr lang="en-GB" sz="3200" dirty="0">
              <a:solidFill>
                <a:schemeClr val="tx1">
                  <a:lumMod val="75000"/>
                  <a:lumOff val="25000"/>
                </a:schemeClr>
              </a:solidFill>
              <a:latin typeface="Calibri" panose="020F0502020204030204" pitchFamily="34" charset="0"/>
              <a:cs typeface="Calibri" panose="020F0502020204030204" pitchFamily="34" charset="0"/>
            </a:endParaRPr>
          </a:p>
          <a:p>
            <a:r>
              <a:rPr lang="en-GB" sz="3200" dirty="0">
                <a:solidFill>
                  <a:schemeClr val="tx1">
                    <a:lumMod val="75000"/>
                    <a:lumOff val="25000"/>
                  </a:schemeClr>
                </a:solidFill>
                <a:latin typeface="Calibri" panose="020F0502020204030204" pitchFamily="34" charset="0"/>
                <a:cs typeface="Calibri" panose="020F0502020204030204" pitchFamily="34" charset="0"/>
              </a:rPr>
              <a:t>That means there will be more room to swim and more fish to jump around with!</a:t>
            </a:r>
          </a:p>
        </p:txBody>
      </p:sp>
      <p:pic>
        <p:nvPicPr>
          <p:cNvPr id="3" name="Picture 2">
            <a:extLst>
              <a:ext uri="{FF2B5EF4-FFF2-40B4-BE49-F238E27FC236}">
                <a16:creationId xmlns:a16="http://schemas.microsoft.com/office/drawing/2014/main" id="{A86EADE7-FC8A-4585-A3E9-D30F2994F207}"/>
              </a:ext>
            </a:extLst>
          </p:cNvPr>
          <p:cNvPicPr>
            <a:picLocks noChangeAspect="1"/>
          </p:cNvPicPr>
          <p:nvPr/>
        </p:nvPicPr>
        <p:blipFill>
          <a:blip r:embed="rId2"/>
          <a:stretch>
            <a:fillRect/>
          </a:stretch>
        </p:blipFill>
        <p:spPr>
          <a:xfrm>
            <a:off x="703810" y="2271644"/>
            <a:ext cx="6384589" cy="4247317"/>
          </a:xfrm>
          <a:prstGeom prst="rect">
            <a:avLst/>
          </a:prstGeom>
        </p:spPr>
      </p:pic>
      <p:sp>
        <p:nvSpPr>
          <p:cNvPr id="4" name="Rectangle 3">
            <a:extLst>
              <a:ext uri="{FF2B5EF4-FFF2-40B4-BE49-F238E27FC236}">
                <a16:creationId xmlns:a16="http://schemas.microsoft.com/office/drawing/2014/main" id="{16D2C5E1-CEBA-437E-AB52-FEDF89A78B36}"/>
              </a:ext>
            </a:extLst>
          </p:cNvPr>
          <p:cNvSpPr/>
          <p:nvPr/>
        </p:nvSpPr>
        <p:spPr>
          <a:xfrm>
            <a:off x="599307" y="1310165"/>
            <a:ext cx="9223513" cy="646331"/>
          </a:xfrm>
          <a:prstGeom prst="rect">
            <a:avLst/>
          </a:prstGeom>
        </p:spPr>
        <p:txBody>
          <a:bodyPr wrap="square">
            <a:spAutoFit/>
          </a:bodyPr>
          <a:lstStyle/>
          <a:p>
            <a:pPr>
              <a:spcAft>
                <a:spcPts val="0"/>
              </a:spcAft>
            </a:pPr>
            <a:r>
              <a:rPr lang="en-GB" sz="3600" b="1" dirty="0">
                <a:solidFill>
                  <a:schemeClr val="tx1">
                    <a:lumMod val="75000"/>
                    <a:lumOff val="25000"/>
                  </a:schemeClr>
                </a:solidFill>
                <a:latin typeface="Calibri" panose="020F0502020204030204" pitchFamily="34" charset="0"/>
              </a:rPr>
              <a:t>Now start to let yourself feel excited! </a:t>
            </a:r>
            <a:endParaRPr lang="en-GB" sz="3600" b="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075617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06824" y="1429363"/>
            <a:ext cx="8854011" cy="1200329"/>
          </a:xfrm>
          <a:prstGeom prst="rect">
            <a:avLst/>
          </a:prstGeom>
          <a:noFill/>
        </p:spPr>
        <p:txBody>
          <a:bodyPr wrap="square" rtlCol="0">
            <a:spAutoFit/>
          </a:bodyPr>
          <a:lstStyle/>
          <a:p>
            <a:r>
              <a:rPr lang="en-GB" sz="3600" b="1" dirty="0">
                <a:solidFill>
                  <a:schemeClr val="tx1">
                    <a:lumMod val="75000"/>
                    <a:lumOff val="25000"/>
                  </a:schemeClr>
                </a:solidFill>
                <a:latin typeface="Calibri" panose="020F0502020204030204" pitchFamily="34" charset="0"/>
                <a:cs typeface="Calibri" panose="020F0502020204030204" pitchFamily="34" charset="0"/>
              </a:rPr>
              <a:t>Gemma can help us navigate some of these feelings too.</a:t>
            </a:r>
            <a:endParaRPr lang="en-US" sz="3600" b="1" dirty="0">
              <a:solidFill>
                <a:schemeClr val="tx1">
                  <a:lumMod val="75000"/>
                  <a:lumOff val="25000"/>
                </a:schemeClr>
              </a:solidFill>
              <a:latin typeface="Calibri" panose="020F0502020204030204" pitchFamily="34" charset="0"/>
              <a:cs typeface="Calibri" panose="020F0502020204030204" pitchFamily="34" charset="0"/>
            </a:endParaRPr>
          </a:p>
        </p:txBody>
      </p:sp>
      <p:pic>
        <p:nvPicPr>
          <p:cNvPr id="5" name="Picture 4" descr="A picture containing person, indoor, woman, table&#10;&#10;Description automatically generated">
            <a:hlinkClick r:id="rId2"/>
            <a:extLst>
              <a:ext uri="{FF2B5EF4-FFF2-40B4-BE49-F238E27FC236}">
                <a16:creationId xmlns:a16="http://schemas.microsoft.com/office/drawing/2014/main" id="{7499637D-27A1-7048-B17F-B0D9984FE34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79170" y="2704487"/>
            <a:ext cx="6659880" cy="3742742"/>
          </a:xfrm>
          <a:prstGeom prst="rect">
            <a:avLst/>
          </a:prstGeom>
        </p:spPr>
      </p:pic>
      <p:pic>
        <p:nvPicPr>
          <p:cNvPr id="4" name="Picture 3" descr="A close up of a logo&#10;&#10;Description automatically generated">
            <a:hlinkClick r:id="rId2"/>
            <a:extLst>
              <a:ext uri="{FF2B5EF4-FFF2-40B4-BE49-F238E27FC236}">
                <a16:creationId xmlns:a16="http://schemas.microsoft.com/office/drawing/2014/main" id="{17665449-EF4D-9047-9B21-EA13AC53CA6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147060" y="3248708"/>
            <a:ext cx="2324100" cy="2654300"/>
          </a:xfrm>
          <a:prstGeom prst="rect">
            <a:avLst/>
          </a:prstGeom>
        </p:spPr>
      </p:pic>
    </p:spTree>
    <p:extLst>
      <p:ext uri="{BB962C8B-B14F-4D97-AF65-F5344CB8AC3E}">
        <p14:creationId xmlns:p14="http://schemas.microsoft.com/office/powerpoint/2010/main" val="10211602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72ADD8E-9ED6-4855-AB2E-6E286D539CF7}"/>
              </a:ext>
            </a:extLst>
          </p:cNvPr>
          <p:cNvSpPr/>
          <p:nvPr/>
        </p:nvSpPr>
        <p:spPr>
          <a:xfrm>
            <a:off x="4757332" y="3660476"/>
            <a:ext cx="2677335" cy="261610"/>
          </a:xfrm>
          <a:prstGeom prst="rect">
            <a:avLst/>
          </a:prstGeom>
        </p:spPr>
        <p:txBody>
          <a:bodyPr wrap="none">
            <a:spAutoFit/>
          </a:bodyPr>
          <a:lstStyle/>
          <a:p>
            <a:pPr lvl="0" algn="ctr">
              <a:defRPr/>
            </a:pPr>
            <a:r>
              <a:rPr lang="en-GB" sz="1100" b="1">
                <a:latin typeface="Calibri" panose="020F0502020204030204" pitchFamily="34" charset="0"/>
                <a:cs typeface="Calibri" panose="020F0502020204030204" pitchFamily="34" charset="0"/>
              </a:rPr>
              <a:t>© 2020 </a:t>
            </a:r>
            <a:r>
              <a:rPr lang="en-GB" sz="1100" b="1" dirty="0">
                <a:latin typeface="Calibri" panose="020F0502020204030204" pitchFamily="34" charset="0"/>
                <a:cs typeface="Calibri" panose="020F0502020204030204" pitchFamily="34" charset="0"/>
              </a:rPr>
              <a:t>The </a:t>
            </a:r>
            <a:r>
              <a:rPr lang="en-GB" sz="1100" b="1" dirty="0" err="1">
                <a:latin typeface="Calibri" panose="020F0502020204030204" pitchFamily="34" charset="0"/>
                <a:cs typeface="Calibri" panose="020F0502020204030204" pitchFamily="34" charset="0"/>
              </a:rPr>
              <a:t>PiXL</a:t>
            </a:r>
            <a:r>
              <a:rPr lang="en-GB" sz="1100" b="1" dirty="0">
                <a:latin typeface="Calibri" panose="020F0502020204030204" pitchFamily="34" charset="0"/>
                <a:cs typeface="Calibri" panose="020F0502020204030204" pitchFamily="34" charset="0"/>
              </a:rPr>
              <a:t> Club Ltd and Hachette UK</a:t>
            </a:r>
            <a:endParaRPr kumimoji="0" lang="en-US" sz="1100" b="1"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ECD0E2AF-8921-AD47-B7B7-B05D3F2C00A4}"/>
              </a:ext>
            </a:extLst>
          </p:cNvPr>
          <p:cNvSpPr txBox="1"/>
          <p:nvPr/>
        </p:nvSpPr>
        <p:spPr>
          <a:xfrm>
            <a:off x="2944978" y="4066590"/>
            <a:ext cx="6576094" cy="2296013"/>
          </a:xfrm>
          <a:prstGeom prst="rect">
            <a:avLst/>
          </a:prstGeom>
          <a:noFill/>
          <a:ln w="53975" cap="sq" cmpd="dbl">
            <a:solidFill>
              <a:schemeClr val="bg1">
                <a:lumMod val="50000"/>
              </a:schemeClr>
            </a:solidFill>
            <a:prstDash val="solid"/>
            <a:miter lim="800000"/>
          </a:ln>
        </p:spPr>
        <p:txBody>
          <a:bodyPr wrap="square" rtlCol="0">
            <a:spAutoFit/>
          </a:bodyPr>
          <a:lstStyle/>
          <a:p>
            <a:pPr>
              <a:lnSpc>
                <a:spcPct val="120000"/>
              </a:lnSpc>
            </a:pPr>
            <a:endParaRPr lang="en-GB" sz="1000" dirty="0">
              <a:latin typeface="Calibri" panose="020F0502020204030204" pitchFamily="34" charset="0"/>
              <a:cs typeface="Calibri" panose="020F0502020204030204" pitchFamily="34" charset="0"/>
            </a:endParaRPr>
          </a:p>
          <a:p>
            <a:pPr>
              <a:lnSpc>
                <a:spcPct val="120000"/>
              </a:lnSpc>
            </a:pPr>
            <a:r>
              <a:rPr lang="en-GB" sz="1000" dirty="0">
                <a:latin typeface="Calibri" panose="020F0502020204030204" pitchFamily="34" charset="0"/>
                <a:cs typeface="Calibri" panose="020F0502020204030204" pitchFamily="34" charset="0"/>
              </a:rPr>
              <a:t>This resource may be shared with any primary school Year 6 student in its current form, and parts thereof, to enhance your transition work with students.  All opinions and contributions are those of the authors. The contents of this resource are not connected with, or endorsed by, any other company, organisation or institution. </a:t>
            </a:r>
          </a:p>
          <a:p>
            <a:pPr>
              <a:lnSpc>
                <a:spcPct val="120000"/>
              </a:lnSpc>
            </a:pPr>
            <a:r>
              <a:rPr lang="en-GB" sz="1000" dirty="0">
                <a:latin typeface="Calibri" panose="020F0502020204030204" pitchFamily="34" charset="0"/>
                <a:cs typeface="Calibri" panose="020F0502020204030204" pitchFamily="34" charset="0"/>
              </a:rPr>
              <a:t> </a:t>
            </a:r>
          </a:p>
          <a:p>
            <a:pPr>
              <a:lnSpc>
                <a:spcPct val="120000"/>
              </a:lnSpc>
            </a:pPr>
            <a:r>
              <a:rPr lang="en-GB" sz="1000" dirty="0">
                <a:latin typeface="Calibri" panose="020F0502020204030204" pitchFamily="34" charset="0"/>
                <a:cs typeface="Calibri" panose="020F0502020204030204" pitchFamily="34" charset="0"/>
              </a:rPr>
              <a:t>If there are any inadvertent omissions or errors in the acknowledgements or usage, this is unintended and we will remedy these on written notification.</a:t>
            </a:r>
          </a:p>
          <a:p>
            <a:pPr>
              <a:lnSpc>
                <a:spcPct val="120000"/>
              </a:lnSpc>
            </a:pPr>
            <a:r>
              <a:rPr lang="en-GB" sz="1000" dirty="0">
                <a:latin typeface="Calibri" panose="020F0502020204030204" pitchFamily="34" charset="0"/>
                <a:cs typeface="Calibri" panose="020F0502020204030204" pitchFamily="34" charset="0"/>
              </a:rPr>
              <a:t> </a:t>
            </a:r>
          </a:p>
          <a:p>
            <a:pPr>
              <a:lnSpc>
                <a:spcPct val="120000"/>
              </a:lnSpc>
            </a:pPr>
            <a:r>
              <a:rPr lang="en-GB" sz="1000" dirty="0">
                <a:latin typeface="Calibri" panose="020F0502020204030204" pitchFamily="34" charset="0"/>
                <a:cs typeface="Calibri" panose="020F0502020204030204" pitchFamily="34" charset="0"/>
              </a:rPr>
              <a:t>Hachette UK own 'You Are Awesome' by Matthew Syed and 'Go Big' by Matthew Burton, which may be purchased by individuals and schools, should they wish to do so to enhance these resources for students.  'You Are Awesome' illustrations copyright © Toby Triumph.  'Go Big' illustrations copyright © Chris Madden. </a:t>
            </a:r>
          </a:p>
          <a:p>
            <a:pPr>
              <a:lnSpc>
                <a:spcPct val="120000"/>
              </a:lnSpc>
            </a:pPr>
            <a:r>
              <a:rPr lang="en-GB" sz="1000" dirty="0">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20364994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75781" y="1431649"/>
            <a:ext cx="11393085" cy="830997"/>
          </a:xfrm>
          <a:prstGeom prst="rect">
            <a:avLst/>
          </a:prstGeom>
          <a:noFill/>
        </p:spPr>
        <p:txBody>
          <a:bodyPr wrap="square" rtlCol="0">
            <a:spAutoFit/>
          </a:bodyPr>
          <a:lstStyle/>
          <a:p>
            <a:r>
              <a:rPr lang="en-US" sz="2400" dirty="0">
                <a:solidFill>
                  <a:schemeClr val="tx1">
                    <a:lumMod val="75000"/>
                    <a:lumOff val="25000"/>
                  </a:schemeClr>
                </a:solidFill>
                <a:latin typeface="Calibri" panose="020F0502020204030204" pitchFamily="34" charset="0"/>
                <a:cs typeface="Calibri" panose="020F0502020204030204" pitchFamily="34" charset="0"/>
              </a:rPr>
              <a:t>It is session 5 already! Matthew and Gemma are back to tackle one of the most worrying things many Year 6 students think about when going to secondary school: getting lost!</a:t>
            </a:r>
          </a:p>
        </p:txBody>
      </p:sp>
      <p:sp>
        <p:nvSpPr>
          <p:cNvPr id="6" name="TextBox 5">
            <a:extLst>
              <a:ext uri="{FF2B5EF4-FFF2-40B4-BE49-F238E27FC236}">
                <a16:creationId xmlns:a16="http://schemas.microsoft.com/office/drawing/2014/main" id="{2C6DB7D1-B3E0-DC49-998E-2F918587056A}"/>
              </a:ext>
            </a:extLst>
          </p:cNvPr>
          <p:cNvSpPr txBox="1"/>
          <p:nvPr/>
        </p:nvSpPr>
        <p:spPr>
          <a:xfrm>
            <a:off x="1865807" y="2680985"/>
            <a:ext cx="3313356" cy="2740544"/>
          </a:xfrm>
          <a:prstGeom prst="rect">
            <a:avLst/>
          </a:prstGeom>
          <a:noFill/>
          <a:ln>
            <a:noFill/>
          </a:ln>
        </p:spPr>
        <p:txBody>
          <a:bodyPr wrap="square" lIns="180000" tIns="108000" rtlCol="0">
            <a:spAutoFit/>
          </a:bodyPr>
          <a:lstStyle/>
          <a:p>
            <a:r>
              <a:rPr lang="en-US" sz="2400" dirty="0">
                <a:solidFill>
                  <a:schemeClr val="tx1">
                    <a:lumMod val="75000"/>
                    <a:lumOff val="25000"/>
                  </a:schemeClr>
                </a:solidFill>
                <a:latin typeface="Calibri Light" panose="020F0302020204030204" pitchFamily="34" charset="0"/>
                <a:cs typeface="Calibri Light" panose="020F0302020204030204" pitchFamily="34" charset="0"/>
              </a:rPr>
              <a:t>Matthew Burton </a:t>
            </a:r>
          </a:p>
          <a:p>
            <a:endParaRPr lang="en-US" dirty="0">
              <a:solidFill>
                <a:schemeClr val="tx1">
                  <a:lumMod val="75000"/>
                  <a:lumOff val="25000"/>
                </a:schemeClr>
              </a:solidFill>
              <a:latin typeface="Calibri Light" panose="020F0302020204030204" pitchFamily="34" charset="0"/>
              <a:cs typeface="Calibri Light" panose="020F0302020204030204" pitchFamily="34" charset="0"/>
            </a:endParaRPr>
          </a:p>
          <a:p>
            <a:endParaRPr lang="en-US" dirty="0">
              <a:solidFill>
                <a:schemeClr val="tx1">
                  <a:lumMod val="75000"/>
                  <a:lumOff val="25000"/>
                </a:schemeClr>
              </a:solidFill>
              <a:latin typeface="Calibri Light" panose="020F0302020204030204" pitchFamily="34" charset="0"/>
              <a:cs typeface="Calibri Light" panose="020F0302020204030204" pitchFamily="34" charset="0"/>
            </a:endParaRPr>
          </a:p>
          <a:p>
            <a:endParaRPr lang="en-US" dirty="0">
              <a:solidFill>
                <a:schemeClr val="tx1">
                  <a:lumMod val="75000"/>
                  <a:lumOff val="25000"/>
                </a:schemeClr>
              </a:solidFill>
              <a:latin typeface="Calibri Light" panose="020F0302020204030204" pitchFamily="34" charset="0"/>
              <a:cs typeface="Calibri Light" panose="020F0302020204030204" pitchFamily="34" charset="0"/>
            </a:endParaRPr>
          </a:p>
          <a:p>
            <a:endParaRPr lang="en-US" dirty="0">
              <a:solidFill>
                <a:schemeClr val="tx1">
                  <a:lumMod val="75000"/>
                  <a:lumOff val="25000"/>
                </a:schemeClr>
              </a:solidFill>
              <a:latin typeface="Calibri Light" panose="020F0302020204030204" pitchFamily="34" charset="0"/>
              <a:cs typeface="Calibri Light" panose="020F0302020204030204" pitchFamily="34" charset="0"/>
            </a:endParaRPr>
          </a:p>
          <a:p>
            <a:endParaRPr lang="en-US" dirty="0">
              <a:solidFill>
                <a:schemeClr val="tx1">
                  <a:lumMod val="75000"/>
                  <a:lumOff val="25000"/>
                </a:schemeClr>
              </a:solidFill>
              <a:latin typeface="Calibri Light" panose="020F0302020204030204" pitchFamily="34" charset="0"/>
              <a:cs typeface="Calibri Light" panose="020F0302020204030204" pitchFamily="34" charset="0"/>
            </a:endParaRPr>
          </a:p>
          <a:p>
            <a:endParaRPr lang="en-US" dirty="0">
              <a:solidFill>
                <a:schemeClr val="tx1">
                  <a:lumMod val="75000"/>
                  <a:lumOff val="25000"/>
                </a:schemeClr>
              </a:solidFill>
              <a:latin typeface="Calibri Light" panose="020F0302020204030204" pitchFamily="34" charset="0"/>
              <a:cs typeface="Calibri Light" panose="020F0302020204030204" pitchFamily="34" charset="0"/>
            </a:endParaRPr>
          </a:p>
          <a:p>
            <a:endParaRPr lang="en-US" dirty="0">
              <a:solidFill>
                <a:schemeClr val="tx1">
                  <a:lumMod val="75000"/>
                  <a:lumOff val="25000"/>
                </a:schemeClr>
              </a:solidFill>
              <a:latin typeface="Calibri Light" panose="020F0302020204030204" pitchFamily="34" charset="0"/>
              <a:cs typeface="Calibri Light" panose="020F0302020204030204" pitchFamily="34" charset="0"/>
            </a:endParaRPr>
          </a:p>
          <a:p>
            <a:endParaRPr lang="en-US" dirty="0">
              <a:solidFill>
                <a:schemeClr val="tx1">
                  <a:lumMod val="75000"/>
                  <a:lumOff val="25000"/>
                </a:schemeClr>
              </a:solidFill>
              <a:latin typeface="Calibri Light" panose="020F0302020204030204" pitchFamily="34" charset="0"/>
              <a:cs typeface="Calibri Light" panose="020F0302020204030204" pitchFamily="34" charset="0"/>
            </a:endParaRPr>
          </a:p>
        </p:txBody>
      </p:sp>
      <p:sp>
        <p:nvSpPr>
          <p:cNvPr id="7" name="TextBox 6">
            <a:extLst>
              <a:ext uri="{FF2B5EF4-FFF2-40B4-BE49-F238E27FC236}">
                <a16:creationId xmlns:a16="http://schemas.microsoft.com/office/drawing/2014/main" id="{D6CBC3FD-DDD1-7B48-95D8-973AF1487191}"/>
              </a:ext>
            </a:extLst>
          </p:cNvPr>
          <p:cNvSpPr txBox="1"/>
          <p:nvPr/>
        </p:nvSpPr>
        <p:spPr>
          <a:xfrm>
            <a:off x="6325604" y="2638524"/>
            <a:ext cx="3313356" cy="3479208"/>
          </a:xfrm>
          <a:prstGeom prst="rect">
            <a:avLst/>
          </a:prstGeom>
          <a:noFill/>
          <a:ln>
            <a:noFill/>
          </a:ln>
        </p:spPr>
        <p:txBody>
          <a:bodyPr wrap="square" lIns="180000" tIns="108000" rtlCol="0">
            <a:spAutoFit/>
          </a:bodyPr>
          <a:lstStyle/>
          <a:p>
            <a:r>
              <a:rPr lang="en-US" sz="2400" dirty="0">
                <a:solidFill>
                  <a:schemeClr val="tx1">
                    <a:lumMod val="75000"/>
                    <a:lumOff val="25000"/>
                  </a:schemeClr>
                </a:solidFill>
                <a:latin typeface="Calibri Light" panose="020F0302020204030204" pitchFamily="34" charset="0"/>
                <a:cs typeface="Calibri Light" panose="020F0302020204030204" pitchFamily="34" charset="0"/>
              </a:rPr>
              <a:t>Gemma Oaten</a:t>
            </a:r>
          </a:p>
          <a:p>
            <a:endParaRPr lang="en-US" sz="2400" dirty="0">
              <a:solidFill>
                <a:schemeClr val="tx1">
                  <a:lumMod val="75000"/>
                  <a:lumOff val="25000"/>
                </a:schemeClr>
              </a:solidFill>
              <a:latin typeface="Calibri Light" panose="020F0302020204030204" pitchFamily="34" charset="0"/>
              <a:cs typeface="Calibri Light" panose="020F0302020204030204" pitchFamily="34" charset="0"/>
            </a:endParaRPr>
          </a:p>
          <a:p>
            <a:endParaRPr lang="en-US" sz="2400" dirty="0">
              <a:solidFill>
                <a:schemeClr val="tx1">
                  <a:lumMod val="75000"/>
                  <a:lumOff val="25000"/>
                </a:schemeClr>
              </a:solidFill>
              <a:latin typeface="Calibri Light" panose="020F0302020204030204" pitchFamily="34" charset="0"/>
              <a:cs typeface="Calibri Light" panose="020F0302020204030204" pitchFamily="34" charset="0"/>
            </a:endParaRPr>
          </a:p>
          <a:p>
            <a:endParaRPr lang="en-US" sz="2400" dirty="0">
              <a:solidFill>
                <a:schemeClr val="tx1">
                  <a:lumMod val="75000"/>
                  <a:lumOff val="25000"/>
                </a:schemeClr>
              </a:solidFill>
              <a:latin typeface="Calibri Light" panose="020F0302020204030204" pitchFamily="34" charset="0"/>
              <a:cs typeface="Calibri Light" panose="020F0302020204030204" pitchFamily="34" charset="0"/>
            </a:endParaRPr>
          </a:p>
          <a:p>
            <a:endParaRPr lang="en-US" sz="2400" dirty="0">
              <a:solidFill>
                <a:schemeClr val="tx1">
                  <a:lumMod val="75000"/>
                  <a:lumOff val="25000"/>
                </a:schemeClr>
              </a:solidFill>
              <a:latin typeface="Calibri Light" panose="020F0302020204030204" pitchFamily="34" charset="0"/>
              <a:cs typeface="Calibri Light" panose="020F0302020204030204" pitchFamily="34" charset="0"/>
            </a:endParaRPr>
          </a:p>
          <a:p>
            <a:endParaRPr lang="en-US" sz="2400" dirty="0">
              <a:solidFill>
                <a:schemeClr val="tx1">
                  <a:lumMod val="75000"/>
                  <a:lumOff val="25000"/>
                </a:schemeClr>
              </a:solidFill>
              <a:latin typeface="Calibri Light" panose="020F0302020204030204" pitchFamily="34" charset="0"/>
              <a:cs typeface="Calibri Light" panose="020F0302020204030204" pitchFamily="34" charset="0"/>
            </a:endParaRPr>
          </a:p>
          <a:p>
            <a:endParaRPr lang="en-US" sz="2400" dirty="0">
              <a:solidFill>
                <a:schemeClr val="tx1">
                  <a:lumMod val="75000"/>
                  <a:lumOff val="25000"/>
                </a:schemeClr>
              </a:solidFill>
              <a:latin typeface="Calibri Light" panose="020F0302020204030204" pitchFamily="34" charset="0"/>
              <a:cs typeface="Calibri Light" panose="020F0302020204030204" pitchFamily="34" charset="0"/>
            </a:endParaRPr>
          </a:p>
          <a:p>
            <a:endParaRPr lang="en-US" sz="2400" dirty="0">
              <a:solidFill>
                <a:schemeClr val="tx1">
                  <a:lumMod val="75000"/>
                  <a:lumOff val="25000"/>
                </a:schemeClr>
              </a:solidFill>
              <a:latin typeface="Calibri Light" panose="020F0302020204030204" pitchFamily="34" charset="0"/>
              <a:cs typeface="Calibri Light" panose="020F0302020204030204" pitchFamily="34" charset="0"/>
            </a:endParaRPr>
          </a:p>
          <a:p>
            <a:endParaRPr lang="en-US" sz="2400" dirty="0">
              <a:solidFill>
                <a:schemeClr val="tx1">
                  <a:lumMod val="75000"/>
                  <a:lumOff val="25000"/>
                </a:schemeClr>
              </a:solidFill>
              <a:latin typeface="Calibri Light" panose="020F0302020204030204" pitchFamily="34" charset="0"/>
              <a:cs typeface="Calibri Light" panose="020F0302020204030204" pitchFamily="34" charset="0"/>
            </a:endParaRPr>
          </a:p>
        </p:txBody>
      </p:sp>
      <p:pic>
        <p:nvPicPr>
          <p:cNvPr id="9" name="Picture 8" descr="A person looking at the camera&#10;&#10;Description automatically generated">
            <a:extLst>
              <a:ext uri="{FF2B5EF4-FFF2-40B4-BE49-F238E27FC236}">
                <a16:creationId xmlns:a16="http://schemas.microsoft.com/office/drawing/2014/main" id="{BBEEA7EC-A540-7D4E-B3E4-C844C2031C5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684034" y="3268550"/>
            <a:ext cx="1764835" cy="2684597"/>
          </a:xfrm>
          <a:prstGeom prst="rect">
            <a:avLst/>
          </a:prstGeom>
        </p:spPr>
      </p:pic>
      <p:pic>
        <p:nvPicPr>
          <p:cNvPr id="11" name="Picture 10" descr="A person standing on a city street&#10;&#10;Description automatically generated">
            <a:extLst>
              <a:ext uri="{FF2B5EF4-FFF2-40B4-BE49-F238E27FC236}">
                <a16:creationId xmlns:a16="http://schemas.microsoft.com/office/drawing/2014/main" id="{67C87314-B594-4C41-B9E4-1BB26D6F829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133913" y="3271249"/>
            <a:ext cx="2232115" cy="2648212"/>
          </a:xfrm>
          <a:prstGeom prst="rect">
            <a:avLst/>
          </a:prstGeom>
        </p:spPr>
      </p:pic>
    </p:spTree>
    <p:extLst>
      <p:ext uri="{BB962C8B-B14F-4D97-AF65-F5344CB8AC3E}">
        <p14:creationId xmlns:p14="http://schemas.microsoft.com/office/powerpoint/2010/main" val="14273429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01480" y="1467737"/>
            <a:ext cx="7506497" cy="1384995"/>
          </a:xfrm>
          <a:prstGeom prst="rect">
            <a:avLst/>
          </a:prstGeom>
          <a:noFill/>
        </p:spPr>
        <p:txBody>
          <a:bodyPr wrap="square" rtlCol="0">
            <a:spAutoFit/>
          </a:bodyPr>
          <a:lstStyle/>
          <a:p>
            <a:r>
              <a:rPr lang="en-US" sz="2800" b="1" dirty="0">
                <a:solidFill>
                  <a:schemeClr val="tx1">
                    <a:lumMod val="75000"/>
                    <a:lumOff val="25000"/>
                  </a:schemeClr>
                </a:solidFill>
                <a:latin typeface="Calibri" panose="020F0502020204030204" pitchFamily="34" charset="0"/>
                <a:cs typeface="Calibri" panose="020F0502020204030204" pitchFamily="34" charset="0"/>
              </a:rPr>
              <a:t>In Session 4, we </a:t>
            </a:r>
            <a:r>
              <a:rPr lang="en-GB" sz="2800" b="1" dirty="0">
                <a:solidFill>
                  <a:schemeClr val="tx1">
                    <a:lumMod val="75000"/>
                    <a:lumOff val="25000"/>
                  </a:schemeClr>
                </a:solidFill>
                <a:latin typeface="Calibri" panose="020F0502020204030204" pitchFamily="34" charset="0"/>
                <a:cs typeface="Calibri" panose="020F0502020204030204" pitchFamily="34" charset="0"/>
              </a:rPr>
              <a:t>looked at </a:t>
            </a:r>
            <a:r>
              <a:rPr lang="en-US" sz="2800" b="1" dirty="0">
                <a:solidFill>
                  <a:schemeClr val="tx1">
                    <a:lumMod val="75000"/>
                    <a:lumOff val="25000"/>
                  </a:schemeClr>
                </a:solidFill>
                <a:latin typeface="Calibri" panose="020F0502020204030204" pitchFamily="34" charset="0"/>
                <a:cs typeface="Calibri" panose="020F0502020204030204" pitchFamily="34" charset="0"/>
              </a:rPr>
              <a:t>managing change and all the things that will be different when you go to secondary school.</a:t>
            </a:r>
          </a:p>
        </p:txBody>
      </p:sp>
      <p:sp>
        <p:nvSpPr>
          <p:cNvPr id="6" name="TextBox 5"/>
          <p:cNvSpPr txBox="1"/>
          <p:nvPr/>
        </p:nvSpPr>
        <p:spPr>
          <a:xfrm>
            <a:off x="801480" y="3429000"/>
            <a:ext cx="6530009" cy="830997"/>
          </a:xfrm>
          <a:prstGeom prst="rect">
            <a:avLst/>
          </a:prstGeom>
          <a:noFill/>
        </p:spPr>
        <p:txBody>
          <a:bodyPr wrap="square" rtlCol="0">
            <a:spAutoFit/>
          </a:bodyPr>
          <a:lstStyle/>
          <a:p>
            <a:r>
              <a:rPr lang="en-US" sz="2400" dirty="0">
                <a:solidFill>
                  <a:schemeClr val="tx1">
                    <a:lumMod val="75000"/>
                    <a:lumOff val="25000"/>
                  </a:schemeClr>
                </a:solidFill>
                <a:latin typeface="Calibri" panose="020F0502020204030204" pitchFamily="34" charset="0"/>
                <a:cs typeface="Calibri" panose="020F0502020204030204" pitchFamily="34" charset="0"/>
              </a:rPr>
              <a:t>We looked at some ways of managing that change and encouraged you to have a great first day.</a:t>
            </a:r>
          </a:p>
        </p:txBody>
      </p:sp>
      <p:pic>
        <p:nvPicPr>
          <p:cNvPr id="7" name="Picture 6" descr="A picture containing clock, man, standing&#10;&#10;Description automatically generated">
            <a:extLst>
              <a:ext uri="{FF2B5EF4-FFF2-40B4-BE49-F238E27FC236}">
                <a16:creationId xmlns:a16="http://schemas.microsoft.com/office/drawing/2014/main" id="{D838E7F0-A4E1-0747-A1E1-3EBA90D469F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265727" y="1467737"/>
            <a:ext cx="1912777" cy="4955832"/>
          </a:xfrm>
          <a:prstGeom prst="rect">
            <a:avLst/>
          </a:prstGeom>
        </p:spPr>
      </p:pic>
      <p:sp>
        <p:nvSpPr>
          <p:cNvPr id="8" name="TextBox 7"/>
          <p:cNvSpPr txBox="1"/>
          <p:nvPr/>
        </p:nvSpPr>
        <p:spPr>
          <a:xfrm>
            <a:off x="801480" y="4598040"/>
            <a:ext cx="6530009" cy="830997"/>
          </a:xfrm>
          <a:prstGeom prst="rect">
            <a:avLst/>
          </a:prstGeom>
          <a:noFill/>
        </p:spPr>
        <p:txBody>
          <a:bodyPr wrap="square" rtlCol="0">
            <a:spAutoFit/>
          </a:bodyPr>
          <a:lstStyle/>
          <a:p>
            <a:r>
              <a:rPr lang="en-US" sz="2400" dirty="0">
                <a:solidFill>
                  <a:schemeClr val="tx1">
                    <a:lumMod val="75000"/>
                    <a:lumOff val="25000"/>
                  </a:schemeClr>
                </a:solidFill>
                <a:latin typeface="Calibri" panose="020F0502020204030204" pitchFamily="34" charset="0"/>
                <a:cs typeface="Calibri" panose="020F0502020204030204" pitchFamily="34" charset="0"/>
              </a:rPr>
              <a:t>It is going to be a great time to meet new people and to try new things.</a:t>
            </a:r>
          </a:p>
        </p:txBody>
      </p:sp>
    </p:spTree>
    <p:extLst>
      <p:ext uri="{BB962C8B-B14F-4D97-AF65-F5344CB8AC3E}">
        <p14:creationId xmlns:p14="http://schemas.microsoft.com/office/powerpoint/2010/main" val="15848595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477284" y="5513457"/>
            <a:ext cx="7211028" cy="830997"/>
          </a:xfrm>
          <a:prstGeom prst="rect">
            <a:avLst/>
          </a:prstGeom>
          <a:noFill/>
        </p:spPr>
        <p:txBody>
          <a:bodyPr wrap="square" rtlCol="0">
            <a:spAutoFit/>
          </a:bodyPr>
          <a:lstStyle/>
          <a:p>
            <a:r>
              <a:rPr lang="en-US" sz="2400" dirty="0">
                <a:solidFill>
                  <a:schemeClr val="tx1">
                    <a:lumMod val="75000"/>
                    <a:lumOff val="25000"/>
                  </a:schemeClr>
                </a:solidFill>
                <a:latin typeface="Calibri" panose="020F0502020204030204" pitchFamily="34" charset="0"/>
                <a:cs typeface="Calibri" panose="020F0502020204030204" pitchFamily="34" charset="0"/>
              </a:rPr>
              <a:t>If you are reading alongside these sessions, then you can read up to page 56.</a:t>
            </a:r>
          </a:p>
        </p:txBody>
      </p:sp>
      <p:sp>
        <p:nvSpPr>
          <p:cNvPr id="4" name="TextBox 3"/>
          <p:cNvSpPr txBox="1"/>
          <p:nvPr/>
        </p:nvSpPr>
        <p:spPr>
          <a:xfrm>
            <a:off x="889132" y="1393115"/>
            <a:ext cx="10799180" cy="646331"/>
          </a:xfrm>
          <a:prstGeom prst="rect">
            <a:avLst/>
          </a:prstGeom>
          <a:noFill/>
        </p:spPr>
        <p:txBody>
          <a:bodyPr wrap="square" rtlCol="0">
            <a:spAutoFit/>
          </a:bodyPr>
          <a:lstStyle/>
          <a:p>
            <a:r>
              <a:rPr lang="en-US" sz="3600" b="1" dirty="0">
                <a:solidFill>
                  <a:schemeClr val="tx1">
                    <a:lumMod val="75000"/>
                    <a:lumOff val="25000"/>
                  </a:schemeClr>
                </a:solidFill>
                <a:latin typeface="Calibri" panose="020F0502020204030204" pitchFamily="34" charset="0"/>
                <a:cs typeface="Calibri" panose="020F0502020204030204" pitchFamily="34" charset="0"/>
              </a:rPr>
              <a:t>Here is Matthew Burton to introduce today’s session:</a:t>
            </a:r>
          </a:p>
        </p:txBody>
      </p:sp>
      <p:pic>
        <p:nvPicPr>
          <p:cNvPr id="7" name="Picture 6" descr="A person standing in front of a window&#10;&#10;Description automatically generated">
            <a:hlinkClick r:id="rId2"/>
            <a:extLst>
              <a:ext uri="{FF2B5EF4-FFF2-40B4-BE49-F238E27FC236}">
                <a16:creationId xmlns:a16="http://schemas.microsoft.com/office/drawing/2014/main" id="{74E79126-122C-874C-9FDD-52A141EE1EC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477284" y="2359329"/>
            <a:ext cx="5220898" cy="2932285"/>
          </a:xfrm>
          <a:prstGeom prst="rect">
            <a:avLst/>
          </a:prstGeom>
        </p:spPr>
      </p:pic>
      <p:pic>
        <p:nvPicPr>
          <p:cNvPr id="9" name="Picture 8" descr="A close up of a logo&#10;&#10;Description automatically generated">
            <a:hlinkClick r:id="rId2"/>
            <a:extLst>
              <a:ext uri="{FF2B5EF4-FFF2-40B4-BE49-F238E27FC236}">
                <a16:creationId xmlns:a16="http://schemas.microsoft.com/office/drawing/2014/main" id="{FC70F6F0-D4AC-8445-A96E-0816B1C6857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96000" y="2498321"/>
            <a:ext cx="2324100" cy="2654300"/>
          </a:xfrm>
          <a:prstGeom prst="rect">
            <a:avLst/>
          </a:prstGeom>
        </p:spPr>
      </p:pic>
      <p:pic>
        <p:nvPicPr>
          <p:cNvPr id="2" name="Picture 1">
            <a:extLst>
              <a:ext uri="{FF2B5EF4-FFF2-40B4-BE49-F238E27FC236}">
                <a16:creationId xmlns:a16="http://schemas.microsoft.com/office/drawing/2014/main" id="{FF566067-2486-A245-96E9-03B8805BC13F}"/>
              </a:ext>
            </a:extLst>
          </p:cNvPr>
          <p:cNvPicPr>
            <a:picLocks noChangeAspect="1"/>
          </p:cNvPicPr>
          <p:nvPr/>
        </p:nvPicPr>
        <p:blipFill>
          <a:blip r:embed="rId5"/>
          <a:stretch>
            <a:fillRect/>
          </a:stretch>
        </p:blipFill>
        <p:spPr>
          <a:xfrm>
            <a:off x="987159" y="2341399"/>
            <a:ext cx="2795945" cy="3949075"/>
          </a:xfrm>
          <a:prstGeom prst="rect">
            <a:avLst/>
          </a:prstGeom>
        </p:spPr>
      </p:pic>
    </p:spTree>
    <p:extLst>
      <p:ext uri="{BB962C8B-B14F-4D97-AF65-F5344CB8AC3E}">
        <p14:creationId xmlns:p14="http://schemas.microsoft.com/office/powerpoint/2010/main" val="6858862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8C88F9F-4DBC-407B-BAAC-76C6E4B31F9C}"/>
              </a:ext>
            </a:extLst>
          </p:cNvPr>
          <p:cNvSpPr txBox="1"/>
          <p:nvPr/>
        </p:nvSpPr>
        <p:spPr>
          <a:xfrm>
            <a:off x="624419" y="1298060"/>
            <a:ext cx="6427304" cy="646331"/>
          </a:xfrm>
          <a:prstGeom prst="rect">
            <a:avLst/>
          </a:prstGeom>
          <a:noFill/>
        </p:spPr>
        <p:txBody>
          <a:bodyPr wrap="square" rtlCol="0">
            <a:spAutoFit/>
          </a:bodyPr>
          <a:lstStyle/>
          <a:p>
            <a:r>
              <a:rPr lang="en-GB" sz="3600" b="1" dirty="0">
                <a:solidFill>
                  <a:schemeClr val="tx1">
                    <a:lumMod val="75000"/>
                    <a:lumOff val="25000"/>
                  </a:schemeClr>
                </a:solidFill>
                <a:latin typeface="Calibri" panose="020F0502020204030204" pitchFamily="34" charset="0"/>
              </a:rPr>
              <a:t>Have you ever felt lost?</a:t>
            </a:r>
          </a:p>
        </p:txBody>
      </p:sp>
      <p:pic>
        <p:nvPicPr>
          <p:cNvPr id="4" name="Picture 3">
            <a:extLst>
              <a:ext uri="{FF2B5EF4-FFF2-40B4-BE49-F238E27FC236}">
                <a16:creationId xmlns:a16="http://schemas.microsoft.com/office/drawing/2014/main" id="{8C913B7E-A329-476E-ABDD-6C435E8085A6}"/>
              </a:ext>
            </a:extLst>
          </p:cNvPr>
          <p:cNvPicPr>
            <a:picLocks noChangeAspect="1"/>
          </p:cNvPicPr>
          <p:nvPr/>
        </p:nvPicPr>
        <p:blipFill>
          <a:blip r:embed="rId2"/>
          <a:stretch>
            <a:fillRect/>
          </a:stretch>
        </p:blipFill>
        <p:spPr>
          <a:xfrm>
            <a:off x="6425806" y="1863280"/>
            <a:ext cx="4740713" cy="3913673"/>
          </a:xfrm>
          <a:prstGeom prst="rect">
            <a:avLst/>
          </a:prstGeom>
        </p:spPr>
      </p:pic>
      <p:sp>
        <p:nvSpPr>
          <p:cNvPr id="3" name="TextBox 2">
            <a:extLst>
              <a:ext uri="{FF2B5EF4-FFF2-40B4-BE49-F238E27FC236}">
                <a16:creationId xmlns:a16="http://schemas.microsoft.com/office/drawing/2014/main" id="{0F20E99F-4C71-477D-BEBA-5D4F89400040}"/>
              </a:ext>
            </a:extLst>
          </p:cNvPr>
          <p:cNvSpPr txBox="1"/>
          <p:nvPr/>
        </p:nvSpPr>
        <p:spPr>
          <a:xfrm>
            <a:off x="714103" y="2360633"/>
            <a:ext cx="5211855" cy="3416320"/>
          </a:xfrm>
          <a:prstGeom prst="rect">
            <a:avLst/>
          </a:prstGeom>
          <a:noFill/>
          <a:ln w="38100">
            <a:solidFill>
              <a:srgbClr val="FC9103"/>
            </a:solidFill>
          </a:ln>
        </p:spPr>
        <p:txBody>
          <a:bodyPr wrap="square" rtlCol="0">
            <a:spAutoFit/>
          </a:bodyPr>
          <a:lstStyle/>
          <a:p>
            <a:r>
              <a:rPr lang="en-GB" sz="2400" dirty="0">
                <a:solidFill>
                  <a:schemeClr val="tx1">
                    <a:lumMod val="75000"/>
                    <a:lumOff val="25000"/>
                  </a:schemeClr>
                </a:solidFill>
                <a:latin typeface="Calibri" panose="020F0502020204030204" pitchFamily="34" charset="0"/>
                <a:cs typeface="Calibri" panose="020F0502020204030204" pitchFamily="34" charset="0"/>
              </a:rPr>
              <a:t>Sometimes we all feel lost and it might be during the following situations: </a:t>
            </a:r>
          </a:p>
          <a:p>
            <a:endParaRPr lang="en-GB" sz="2400" dirty="0">
              <a:solidFill>
                <a:schemeClr val="tx1">
                  <a:lumMod val="75000"/>
                  <a:lumOff val="25000"/>
                </a:schemeClr>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sz="2400" dirty="0">
                <a:solidFill>
                  <a:schemeClr val="tx1">
                    <a:lumMod val="75000"/>
                    <a:lumOff val="25000"/>
                  </a:schemeClr>
                </a:solidFill>
                <a:latin typeface="Calibri" panose="020F0502020204030204" pitchFamily="34" charset="0"/>
                <a:cs typeface="Calibri" panose="020F0502020204030204" pitchFamily="34" charset="0"/>
              </a:rPr>
              <a:t>Moving schools</a:t>
            </a:r>
          </a:p>
          <a:p>
            <a:pPr marL="285750" indent="-285750">
              <a:buFont typeface="Arial" panose="020B0604020202020204" pitchFamily="34" charset="0"/>
              <a:buChar char="•"/>
            </a:pPr>
            <a:r>
              <a:rPr lang="en-GB" sz="2400" dirty="0">
                <a:solidFill>
                  <a:schemeClr val="tx1">
                    <a:lumMod val="75000"/>
                    <a:lumOff val="25000"/>
                  </a:schemeClr>
                </a:solidFill>
                <a:latin typeface="Calibri" panose="020F0502020204030204" pitchFamily="34" charset="0"/>
                <a:cs typeface="Calibri" panose="020F0502020204030204" pitchFamily="34" charset="0"/>
              </a:rPr>
              <a:t>Moving home</a:t>
            </a:r>
          </a:p>
          <a:p>
            <a:pPr marL="285750" indent="-285750">
              <a:buFont typeface="Arial" panose="020B0604020202020204" pitchFamily="34" charset="0"/>
              <a:buChar char="•"/>
            </a:pPr>
            <a:r>
              <a:rPr lang="en-GB" sz="2400" dirty="0">
                <a:solidFill>
                  <a:schemeClr val="tx1">
                    <a:lumMod val="75000"/>
                    <a:lumOff val="25000"/>
                  </a:schemeClr>
                </a:solidFill>
                <a:latin typeface="Calibri" panose="020F0502020204030204" pitchFamily="34" charset="0"/>
                <a:cs typeface="Calibri" panose="020F0502020204030204" pitchFamily="34" charset="0"/>
              </a:rPr>
              <a:t>Going to a new club</a:t>
            </a:r>
          </a:p>
          <a:p>
            <a:pPr marL="285750" indent="-285750">
              <a:buFont typeface="Arial" panose="020B0604020202020204" pitchFamily="34" charset="0"/>
              <a:buChar char="•"/>
            </a:pPr>
            <a:r>
              <a:rPr lang="en-GB" sz="2400" dirty="0">
                <a:solidFill>
                  <a:schemeClr val="tx1">
                    <a:lumMod val="75000"/>
                    <a:lumOff val="25000"/>
                  </a:schemeClr>
                </a:solidFill>
                <a:latin typeface="Calibri" panose="020F0502020204030204" pitchFamily="34" charset="0"/>
                <a:cs typeface="Calibri" panose="020F0502020204030204" pitchFamily="34" charset="0"/>
              </a:rPr>
              <a:t>Playing a new sport</a:t>
            </a:r>
          </a:p>
          <a:p>
            <a:pPr marL="285750" indent="-285750">
              <a:buFont typeface="Arial" panose="020B0604020202020204" pitchFamily="34" charset="0"/>
              <a:buChar char="•"/>
            </a:pPr>
            <a:r>
              <a:rPr lang="en-GB" sz="2400" dirty="0">
                <a:solidFill>
                  <a:schemeClr val="tx1">
                    <a:lumMod val="75000"/>
                    <a:lumOff val="25000"/>
                  </a:schemeClr>
                </a:solidFill>
                <a:latin typeface="Calibri" panose="020F0502020204030204" pitchFamily="34" charset="0"/>
                <a:cs typeface="Calibri" panose="020F0502020204030204" pitchFamily="34" charset="0"/>
              </a:rPr>
              <a:t>Trying a new skill or task</a:t>
            </a:r>
          </a:p>
          <a:p>
            <a:pPr marL="285750" indent="-285750">
              <a:buFont typeface="Arial" panose="020B0604020202020204" pitchFamily="34" charset="0"/>
              <a:buChar char="•"/>
            </a:pPr>
            <a:r>
              <a:rPr lang="en-GB" sz="2400" dirty="0">
                <a:solidFill>
                  <a:schemeClr val="tx1">
                    <a:lumMod val="75000"/>
                    <a:lumOff val="25000"/>
                  </a:schemeClr>
                </a:solidFill>
                <a:latin typeface="Calibri" panose="020F0502020204030204" pitchFamily="34" charset="0"/>
                <a:cs typeface="Calibri" panose="020F0502020204030204" pitchFamily="34" charset="0"/>
              </a:rPr>
              <a:t>Solving a problem</a:t>
            </a:r>
          </a:p>
        </p:txBody>
      </p:sp>
    </p:spTree>
    <p:extLst>
      <p:ext uri="{BB962C8B-B14F-4D97-AF65-F5344CB8AC3E}">
        <p14:creationId xmlns:p14="http://schemas.microsoft.com/office/powerpoint/2010/main" val="22615734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8A04DEF-49CD-46A7-9291-DC0269E8D013}"/>
              </a:ext>
            </a:extLst>
          </p:cNvPr>
          <p:cNvSpPr txBox="1"/>
          <p:nvPr/>
        </p:nvSpPr>
        <p:spPr>
          <a:xfrm>
            <a:off x="600892" y="1331626"/>
            <a:ext cx="6459042" cy="1754326"/>
          </a:xfrm>
          <a:prstGeom prst="rect">
            <a:avLst/>
          </a:prstGeom>
          <a:noFill/>
        </p:spPr>
        <p:txBody>
          <a:bodyPr wrap="square" rtlCol="0">
            <a:spAutoFit/>
          </a:bodyPr>
          <a:lstStyle/>
          <a:p>
            <a:r>
              <a:rPr lang="en-GB" sz="3600" dirty="0">
                <a:solidFill>
                  <a:schemeClr val="tx1">
                    <a:lumMod val="75000"/>
                    <a:lumOff val="25000"/>
                  </a:schemeClr>
                </a:solidFill>
                <a:latin typeface="Calibri" panose="020F0502020204030204" pitchFamily="34" charset="0"/>
              </a:rPr>
              <a:t>Starting a new school can make you feel a bit lost </a:t>
            </a:r>
            <a:r>
              <a:rPr lang="en-GB" sz="3600" b="1" dirty="0">
                <a:solidFill>
                  <a:schemeClr val="tx1">
                    <a:lumMod val="75000"/>
                    <a:lumOff val="25000"/>
                  </a:schemeClr>
                </a:solidFill>
                <a:latin typeface="Calibri" panose="020F0502020204030204" pitchFamily="34" charset="0"/>
              </a:rPr>
              <a:t>BUT remember that you are NOT ALONE. </a:t>
            </a:r>
          </a:p>
        </p:txBody>
      </p:sp>
      <p:sp>
        <p:nvSpPr>
          <p:cNvPr id="5" name="Rectangle 4">
            <a:extLst>
              <a:ext uri="{FF2B5EF4-FFF2-40B4-BE49-F238E27FC236}">
                <a16:creationId xmlns:a16="http://schemas.microsoft.com/office/drawing/2014/main" id="{2C4CFCD1-B6B6-44C0-A575-33DC830237A0}"/>
              </a:ext>
            </a:extLst>
          </p:cNvPr>
          <p:cNvSpPr/>
          <p:nvPr/>
        </p:nvSpPr>
        <p:spPr>
          <a:xfrm>
            <a:off x="5854303" y="5243706"/>
            <a:ext cx="5476406" cy="1200329"/>
          </a:xfrm>
          <a:prstGeom prst="rect">
            <a:avLst/>
          </a:prstGeom>
        </p:spPr>
        <p:txBody>
          <a:bodyPr wrap="square">
            <a:spAutoFit/>
          </a:bodyPr>
          <a:lstStyle/>
          <a:p>
            <a:pPr algn="r"/>
            <a:r>
              <a:rPr lang="en-GB" sz="3600" b="1" dirty="0">
                <a:solidFill>
                  <a:srgbClr val="FC9103"/>
                </a:solidFill>
                <a:latin typeface="Calibri" panose="020F0502020204030204" pitchFamily="34" charset="0"/>
              </a:rPr>
              <a:t>We can often have fears of being lost and that is okay. </a:t>
            </a:r>
          </a:p>
        </p:txBody>
      </p:sp>
      <p:pic>
        <p:nvPicPr>
          <p:cNvPr id="6" name="Picture 5">
            <a:extLst>
              <a:ext uri="{FF2B5EF4-FFF2-40B4-BE49-F238E27FC236}">
                <a16:creationId xmlns:a16="http://schemas.microsoft.com/office/drawing/2014/main" id="{1265DF60-A773-44E5-9047-5F5B34BE6B90}"/>
              </a:ext>
            </a:extLst>
          </p:cNvPr>
          <p:cNvPicPr>
            <a:picLocks noChangeAspect="1"/>
          </p:cNvPicPr>
          <p:nvPr/>
        </p:nvPicPr>
        <p:blipFill>
          <a:blip r:embed="rId2"/>
          <a:stretch>
            <a:fillRect/>
          </a:stretch>
        </p:blipFill>
        <p:spPr>
          <a:xfrm>
            <a:off x="7398427" y="1566316"/>
            <a:ext cx="3993242" cy="2658866"/>
          </a:xfrm>
          <a:prstGeom prst="rect">
            <a:avLst/>
          </a:prstGeom>
        </p:spPr>
      </p:pic>
      <p:pic>
        <p:nvPicPr>
          <p:cNvPr id="2" name="Picture 1">
            <a:extLst>
              <a:ext uri="{FF2B5EF4-FFF2-40B4-BE49-F238E27FC236}">
                <a16:creationId xmlns:a16="http://schemas.microsoft.com/office/drawing/2014/main" id="{944CB120-3602-434C-AFD2-A6CAD65E40FA}"/>
              </a:ext>
            </a:extLst>
          </p:cNvPr>
          <p:cNvPicPr>
            <a:picLocks noChangeAspect="1"/>
          </p:cNvPicPr>
          <p:nvPr/>
        </p:nvPicPr>
        <p:blipFill>
          <a:blip r:embed="rId3"/>
          <a:stretch>
            <a:fillRect/>
          </a:stretch>
        </p:blipFill>
        <p:spPr>
          <a:xfrm>
            <a:off x="727262" y="3538726"/>
            <a:ext cx="4137703" cy="2746655"/>
          </a:xfrm>
          <a:prstGeom prst="rect">
            <a:avLst/>
          </a:prstGeom>
        </p:spPr>
      </p:pic>
    </p:spTree>
    <p:extLst>
      <p:ext uri="{BB962C8B-B14F-4D97-AF65-F5344CB8AC3E}">
        <p14:creationId xmlns:p14="http://schemas.microsoft.com/office/powerpoint/2010/main" val="16650051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30677E2-1B8D-4715-9DA7-C7DB53557E40}"/>
              </a:ext>
            </a:extLst>
          </p:cNvPr>
          <p:cNvSpPr/>
          <p:nvPr/>
        </p:nvSpPr>
        <p:spPr>
          <a:xfrm>
            <a:off x="444292" y="1263871"/>
            <a:ext cx="11303415" cy="646331"/>
          </a:xfrm>
          <a:prstGeom prst="rect">
            <a:avLst/>
          </a:prstGeom>
        </p:spPr>
        <p:txBody>
          <a:bodyPr wrap="none">
            <a:spAutoFit/>
          </a:bodyPr>
          <a:lstStyle/>
          <a:p>
            <a:r>
              <a:rPr lang="en-GB" sz="3600" b="1" dirty="0">
                <a:solidFill>
                  <a:schemeClr val="tx1">
                    <a:lumMod val="75000"/>
                    <a:lumOff val="25000"/>
                  </a:schemeClr>
                </a:solidFill>
                <a:latin typeface="Calibri" panose="020F0502020204030204" pitchFamily="34" charset="0"/>
                <a:cs typeface="Calibri" panose="020F0502020204030204" pitchFamily="34" charset="0"/>
              </a:rPr>
              <a:t>You don’t need to worry about being lost and here is why!</a:t>
            </a:r>
          </a:p>
        </p:txBody>
      </p:sp>
      <p:sp>
        <p:nvSpPr>
          <p:cNvPr id="5" name="TextBox 4"/>
          <p:cNvSpPr txBox="1"/>
          <p:nvPr/>
        </p:nvSpPr>
        <p:spPr>
          <a:xfrm>
            <a:off x="529892" y="1992861"/>
            <a:ext cx="11662108" cy="4494757"/>
          </a:xfrm>
          <a:prstGeom prst="rect">
            <a:avLst/>
          </a:prstGeom>
          <a:noFill/>
        </p:spPr>
        <p:txBody>
          <a:bodyPr wrap="square" rtlCol="0">
            <a:spAutoFit/>
          </a:bodyPr>
          <a:lstStyle/>
          <a:p>
            <a:pPr marL="342900" indent="-342900">
              <a:lnSpc>
                <a:spcPct val="120000"/>
              </a:lnSpc>
              <a:buFont typeface="+mj-lt"/>
              <a:buAutoNum type="arabicPeriod"/>
            </a:pPr>
            <a:r>
              <a:rPr lang="en-US" sz="2400" dirty="0">
                <a:solidFill>
                  <a:schemeClr val="tx1">
                    <a:lumMod val="75000"/>
                    <a:lumOff val="25000"/>
                  </a:schemeClr>
                </a:solidFill>
                <a:latin typeface="Calibri" panose="020F0502020204030204" pitchFamily="34" charset="0"/>
                <a:cs typeface="Calibri" panose="020F0502020204030204" pitchFamily="34" charset="0"/>
              </a:rPr>
              <a:t>You usually have an older student as your guide on the first few days, as well as a map.</a:t>
            </a:r>
          </a:p>
          <a:p>
            <a:pPr marL="342900" indent="-342900">
              <a:lnSpc>
                <a:spcPct val="120000"/>
              </a:lnSpc>
              <a:buFont typeface="+mj-lt"/>
              <a:buAutoNum type="arabicPeriod"/>
            </a:pPr>
            <a:r>
              <a:rPr lang="en-US" sz="2400" dirty="0">
                <a:solidFill>
                  <a:schemeClr val="tx1">
                    <a:lumMod val="75000"/>
                    <a:lumOff val="25000"/>
                  </a:schemeClr>
                </a:solidFill>
                <a:latin typeface="Calibri" panose="020F0502020204030204" pitchFamily="34" charset="0"/>
                <a:cs typeface="Calibri" panose="020F0502020204030204" pitchFamily="34" charset="0"/>
              </a:rPr>
              <a:t>You will be shown where to go and probably dropped off in the next place.</a:t>
            </a:r>
          </a:p>
          <a:p>
            <a:pPr marL="342900" indent="-342900">
              <a:lnSpc>
                <a:spcPct val="120000"/>
              </a:lnSpc>
              <a:buFont typeface="+mj-lt"/>
              <a:buAutoNum type="arabicPeriod"/>
            </a:pPr>
            <a:r>
              <a:rPr lang="en-US" sz="2400" dirty="0">
                <a:solidFill>
                  <a:schemeClr val="tx1">
                    <a:lumMod val="75000"/>
                    <a:lumOff val="25000"/>
                  </a:schemeClr>
                </a:solidFill>
                <a:latin typeface="Calibri" panose="020F0502020204030204" pitchFamily="34" charset="0"/>
                <a:cs typeface="Calibri" panose="020F0502020204030204" pitchFamily="34" charset="0"/>
              </a:rPr>
              <a:t>Everyone else in your form class will be feeling the same.</a:t>
            </a:r>
          </a:p>
          <a:p>
            <a:pPr marL="342900" indent="-342900">
              <a:lnSpc>
                <a:spcPct val="120000"/>
              </a:lnSpc>
              <a:buFont typeface="+mj-lt"/>
              <a:buAutoNum type="arabicPeriod"/>
            </a:pPr>
            <a:r>
              <a:rPr lang="en-US" sz="2400" dirty="0">
                <a:solidFill>
                  <a:schemeClr val="tx1">
                    <a:lumMod val="75000"/>
                    <a:lumOff val="25000"/>
                  </a:schemeClr>
                </a:solidFill>
                <a:latin typeface="Calibri" panose="020F0502020204030204" pitchFamily="34" charset="0"/>
                <a:cs typeface="Calibri" panose="020F0502020204030204" pitchFamily="34" charset="0"/>
              </a:rPr>
              <a:t>Your tutor is there is help you.</a:t>
            </a:r>
          </a:p>
          <a:p>
            <a:pPr marL="342900" indent="-342900">
              <a:lnSpc>
                <a:spcPct val="120000"/>
              </a:lnSpc>
              <a:buFont typeface="+mj-lt"/>
              <a:buAutoNum type="arabicPeriod"/>
            </a:pPr>
            <a:r>
              <a:rPr lang="en-US" sz="2400" dirty="0">
                <a:solidFill>
                  <a:schemeClr val="tx1">
                    <a:lumMod val="75000"/>
                    <a:lumOff val="25000"/>
                  </a:schemeClr>
                </a:solidFill>
                <a:latin typeface="Calibri" panose="020F0502020204030204" pitchFamily="34" charset="0"/>
                <a:cs typeface="Calibri" panose="020F0502020204030204" pitchFamily="34" charset="0"/>
              </a:rPr>
              <a:t>Most schools provide maps and walk you round the school so that you know where to go.</a:t>
            </a:r>
          </a:p>
          <a:p>
            <a:pPr marL="342900" indent="-342900">
              <a:lnSpc>
                <a:spcPct val="120000"/>
              </a:lnSpc>
              <a:buFont typeface="+mj-lt"/>
              <a:buAutoNum type="arabicPeriod"/>
            </a:pPr>
            <a:r>
              <a:rPr lang="en-US" sz="2400" dirty="0">
                <a:solidFill>
                  <a:schemeClr val="tx1">
                    <a:lumMod val="75000"/>
                    <a:lumOff val="25000"/>
                  </a:schemeClr>
                </a:solidFill>
                <a:latin typeface="Calibri" panose="020F0502020204030204" pitchFamily="34" charset="0"/>
                <a:cs typeface="Calibri" panose="020F0502020204030204" pitchFamily="34" charset="0"/>
              </a:rPr>
              <a:t>For the first day, or more, you and your class are usually all together in one place anyway.</a:t>
            </a:r>
          </a:p>
          <a:p>
            <a:pPr marL="342900" indent="-342900">
              <a:lnSpc>
                <a:spcPct val="120000"/>
              </a:lnSpc>
              <a:buFont typeface="+mj-lt"/>
              <a:buAutoNum type="arabicPeriod"/>
            </a:pPr>
            <a:r>
              <a:rPr lang="en-US" sz="2400" dirty="0">
                <a:solidFill>
                  <a:schemeClr val="tx1">
                    <a:lumMod val="75000"/>
                    <a:lumOff val="25000"/>
                  </a:schemeClr>
                </a:solidFill>
                <a:latin typeface="Calibri" panose="020F0502020204030204" pitchFamily="34" charset="0"/>
                <a:cs typeface="Calibri" panose="020F0502020204030204" pitchFamily="34" charset="0"/>
              </a:rPr>
              <a:t>Some schools just have a few year groups in at the start so that it is quieter.</a:t>
            </a:r>
          </a:p>
          <a:p>
            <a:pPr marL="342900" indent="-342900">
              <a:lnSpc>
                <a:spcPct val="120000"/>
              </a:lnSpc>
              <a:buFont typeface="+mj-lt"/>
              <a:buAutoNum type="arabicPeriod"/>
            </a:pPr>
            <a:r>
              <a:rPr lang="en-US" sz="2400" dirty="0">
                <a:solidFill>
                  <a:schemeClr val="tx1">
                    <a:lumMod val="75000"/>
                    <a:lumOff val="25000"/>
                  </a:schemeClr>
                </a:solidFill>
                <a:latin typeface="Calibri" panose="020F0502020204030204" pitchFamily="34" charset="0"/>
                <a:cs typeface="Calibri" panose="020F0502020204030204" pitchFamily="34" charset="0"/>
              </a:rPr>
              <a:t>You can ask someone bigger where to go – they will want to help.</a:t>
            </a:r>
          </a:p>
          <a:p>
            <a:pPr marL="342900" indent="-342900">
              <a:lnSpc>
                <a:spcPct val="120000"/>
              </a:lnSpc>
              <a:buFont typeface="+mj-lt"/>
              <a:buAutoNum type="arabicPeriod"/>
            </a:pPr>
            <a:r>
              <a:rPr lang="en-US" sz="2400" dirty="0">
                <a:solidFill>
                  <a:schemeClr val="tx1">
                    <a:lumMod val="75000"/>
                    <a:lumOff val="25000"/>
                  </a:schemeClr>
                </a:solidFill>
                <a:latin typeface="Calibri" panose="020F0502020204030204" pitchFamily="34" charset="0"/>
                <a:cs typeface="Calibri" panose="020F0502020204030204" pitchFamily="34" charset="0"/>
              </a:rPr>
              <a:t>Some schools have older students who are specifically there to help.</a:t>
            </a:r>
          </a:p>
          <a:p>
            <a:pPr marL="342900" indent="-342900">
              <a:lnSpc>
                <a:spcPct val="120000"/>
              </a:lnSpc>
              <a:buFont typeface="+mj-lt"/>
              <a:buAutoNum type="arabicPeriod"/>
            </a:pPr>
            <a:r>
              <a:rPr lang="en-US" sz="2400" dirty="0">
                <a:solidFill>
                  <a:schemeClr val="tx1">
                    <a:lumMod val="75000"/>
                    <a:lumOff val="25000"/>
                  </a:schemeClr>
                </a:solidFill>
                <a:latin typeface="Calibri" panose="020F0502020204030204" pitchFamily="34" charset="0"/>
                <a:cs typeface="Calibri" panose="020F0502020204030204" pitchFamily="34" charset="0"/>
              </a:rPr>
              <a:t> Schools are full of staff who want to help you – ask them!</a:t>
            </a:r>
          </a:p>
        </p:txBody>
      </p:sp>
    </p:spTree>
    <p:extLst>
      <p:ext uri="{BB962C8B-B14F-4D97-AF65-F5344CB8AC3E}">
        <p14:creationId xmlns:p14="http://schemas.microsoft.com/office/powerpoint/2010/main" val="37639363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CA04C7A-946F-4EF4-9495-6519D53C9E12}"/>
              </a:ext>
            </a:extLst>
          </p:cNvPr>
          <p:cNvPicPr>
            <a:picLocks noChangeAspect="1"/>
          </p:cNvPicPr>
          <p:nvPr/>
        </p:nvPicPr>
        <p:blipFill>
          <a:blip r:embed="rId2"/>
          <a:stretch>
            <a:fillRect/>
          </a:stretch>
        </p:blipFill>
        <p:spPr>
          <a:xfrm>
            <a:off x="4404630" y="2043849"/>
            <a:ext cx="3571875" cy="3028950"/>
          </a:xfrm>
          <a:prstGeom prst="rect">
            <a:avLst/>
          </a:prstGeom>
        </p:spPr>
      </p:pic>
      <p:sp>
        <p:nvSpPr>
          <p:cNvPr id="2" name="Rectangle 1">
            <a:extLst>
              <a:ext uri="{FF2B5EF4-FFF2-40B4-BE49-F238E27FC236}">
                <a16:creationId xmlns:a16="http://schemas.microsoft.com/office/drawing/2014/main" id="{EA52B1CA-B3EF-472A-8A05-D7FBF071B705}"/>
              </a:ext>
            </a:extLst>
          </p:cNvPr>
          <p:cNvSpPr/>
          <p:nvPr/>
        </p:nvSpPr>
        <p:spPr>
          <a:xfrm>
            <a:off x="560203" y="1364670"/>
            <a:ext cx="11226625" cy="830997"/>
          </a:xfrm>
          <a:prstGeom prst="rect">
            <a:avLst/>
          </a:prstGeom>
        </p:spPr>
        <p:txBody>
          <a:bodyPr wrap="square">
            <a:spAutoFit/>
          </a:bodyPr>
          <a:lstStyle/>
          <a:p>
            <a:pPr lvl="0">
              <a:spcAft>
                <a:spcPts val="0"/>
              </a:spcAft>
            </a:pPr>
            <a:r>
              <a:rPr lang="en-GB" sz="2400" b="1" dirty="0">
                <a:solidFill>
                  <a:schemeClr val="tx1">
                    <a:lumMod val="75000"/>
                    <a:lumOff val="25000"/>
                  </a:schemeClr>
                </a:solidFill>
                <a:latin typeface="Calibri" panose="020F0502020204030204" pitchFamily="34" charset="0"/>
              </a:rPr>
              <a:t>Being physically lost is more obvious, but sometimes we can also feel emotionally lost.</a:t>
            </a:r>
          </a:p>
          <a:p>
            <a:pPr lvl="0">
              <a:spcAft>
                <a:spcPts val="0"/>
              </a:spcAft>
            </a:pPr>
            <a:r>
              <a:rPr lang="en-GB" sz="2400" b="1" dirty="0">
                <a:solidFill>
                  <a:schemeClr val="tx1">
                    <a:lumMod val="75000"/>
                    <a:lumOff val="25000"/>
                  </a:schemeClr>
                </a:solidFill>
                <a:latin typeface="Calibri" panose="020F0502020204030204" pitchFamily="34" charset="0"/>
              </a:rPr>
              <a:t>These are some of the signs:</a:t>
            </a:r>
          </a:p>
        </p:txBody>
      </p:sp>
      <p:sp>
        <p:nvSpPr>
          <p:cNvPr id="3" name="TextBox 2">
            <a:extLst>
              <a:ext uri="{FF2B5EF4-FFF2-40B4-BE49-F238E27FC236}">
                <a16:creationId xmlns:a16="http://schemas.microsoft.com/office/drawing/2014/main" id="{A7D06832-48B7-40BF-871C-BA67A9CE0C1F}"/>
              </a:ext>
            </a:extLst>
          </p:cNvPr>
          <p:cNvSpPr txBox="1"/>
          <p:nvPr/>
        </p:nvSpPr>
        <p:spPr>
          <a:xfrm>
            <a:off x="9560986" y="2961224"/>
            <a:ext cx="1895061" cy="461665"/>
          </a:xfrm>
          <a:prstGeom prst="rect">
            <a:avLst/>
          </a:prstGeom>
          <a:noFill/>
        </p:spPr>
        <p:txBody>
          <a:bodyPr wrap="square" rtlCol="0">
            <a:spAutoFit/>
          </a:bodyPr>
          <a:lstStyle/>
          <a:p>
            <a:pPr algn="ctr"/>
            <a:r>
              <a:rPr lang="en-GB" sz="2400" dirty="0">
                <a:solidFill>
                  <a:schemeClr val="tx1">
                    <a:lumMod val="75000"/>
                    <a:lumOff val="25000"/>
                  </a:schemeClr>
                </a:solidFill>
                <a:latin typeface="Calibri Light" panose="020F0302020204030204" pitchFamily="34" charset="0"/>
                <a:cs typeface="Calibri Light" panose="020F0302020204030204" pitchFamily="34" charset="0"/>
              </a:rPr>
              <a:t>Feeling numb</a:t>
            </a:r>
          </a:p>
        </p:txBody>
      </p:sp>
      <p:sp>
        <p:nvSpPr>
          <p:cNvPr id="4" name="TextBox 3">
            <a:extLst>
              <a:ext uri="{FF2B5EF4-FFF2-40B4-BE49-F238E27FC236}">
                <a16:creationId xmlns:a16="http://schemas.microsoft.com/office/drawing/2014/main" id="{7DD259E9-7F60-4E42-820B-1D21269E5912}"/>
              </a:ext>
            </a:extLst>
          </p:cNvPr>
          <p:cNvSpPr txBox="1"/>
          <p:nvPr/>
        </p:nvSpPr>
        <p:spPr>
          <a:xfrm>
            <a:off x="803275" y="5474981"/>
            <a:ext cx="2331015" cy="830997"/>
          </a:xfrm>
          <a:prstGeom prst="rect">
            <a:avLst/>
          </a:prstGeom>
          <a:noFill/>
        </p:spPr>
        <p:txBody>
          <a:bodyPr wrap="square" rtlCol="0">
            <a:spAutoFit/>
          </a:bodyPr>
          <a:lstStyle/>
          <a:p>
            <a:pPr algn="ctr"/>
            <a:r>
              <a:rPr lang="en-GB" sz="2400" dirty="0">
                <a:solidFill>
                  <a:schemeClr val="tx1">
                    <a:lumMod val="75000"/>
                    <a:lumOff val="25000"/>
                  </a:schemeClr>
                </a:solidFill>
                <a:latin typeface="Calibri Light" panose="020F0302020204030204" pitchFamily="34" charset="0"/>
                <a:cs typeface="Calibri Light" panose="020F0302020204030204" pitchFamily="34" charset="0"/>
              </a:rPr>
              <a:t>Unable to concentrate</a:t>
            </a:r>
          </a:p>
        </p:txBody>
      </p:sp>
      <p:sp>
        <p:nvSpPr>
          <p:cNvPr id="5" name="TextBox 4">
            <a:extLst>
              <a:ext uri="{FF2B5EF4-FFF2-40B4-BE49-F238E27FC236}">
                <a16:creationId xmlns:a16="http://schemas.microsoft.com/office/drawing/2014/main" id="{DDAB8B8A-E95E-4B81-8C88-B1879F0CD2AA}"/>
              </a:ext>
            </a:extLst>
          </p:cNvPr>
          <p:cNvSpPr txBox="1"/>
          <p:nvPr/>
        </p:nvSpPr>
        <p:spPr>
          <a:xfrm>
            <a:off x="499243" y="4169312"/>
            <a:ext cx="2885661" cy="830997"/>
          </a:xfrm>
          <a:prstGeom prst="rect">
            <a:avLst/>
          </a:prstGeom>
          <a:noFill/>
        </p:spPr>
        <p:txBody>
          <a:bodyPr wrap="square" rtlCol="0">
            <a:spAutoFit/>
          </a:bodyPr>
          <a:lstStyle/>
          <a:p>
            <a:pPr algn="ctr"/>
            <a:r>
              <a:rPr lang="en-GB" sz="2400" dirty="0">
                <a:solidFill>
                  <a:schemeClr val="tx1">
                    <a:lumMod val="75000"/>
                    <a:lumOff val="25000"/>
                  </a:schemeClr>
                </a:solidFill>
                <a:latin typeface="Calibri Light" panose="020F0302020204030204" pitchFamily="34" charset="0"/>
                <a:cs typeface="Calibri Light" panose="020F0302020204030204" pitchFamily="34" charset="0"/>
              </a:rPr>
              <a:t>Not interested in hobbies</a:t>
            </a:r>
          </a:p>
        </p:txBody>
      </p:sp>
      <p:sp>
        <p:nvSpPr>
          <p:cNvPr id="6" name="TextBox 5">
            <a:extLst>
              <a:ext uri="{FF2B5EF4-FFF2-40B4-BE49-F238E27FC236}">
                <a16:creationId xmlns:a16="http://schemas.microsoft.com/office/drawing/2014/main" id="{400EC270-00EB-403A-A05D-9B0AE09C0BFD}"/>
              </a:ext>
            </a:extLst>
          </p:cNvPr>
          <p:cNvSpPr txBox="1"/>
          <p:nvPr/>
        </p:nvSpPr>
        <p:spPr>
          <a:xfrm>
            <a:off x="9560986" y="5290314"/>
            <a:ext cx="1895061" cy="830997"/>
          </a:xfrm>
          <a:prstGeom prst="rect">
            <a:avLst/>
          </a:prstGeom>
          <a:noFill/>
        </p:spPr>
        <p:txBody>
          <a:bodyPr wrap="square" rtlCol="0">
            <a:spAutoFit/>
          </a:bodyPr>
          <a:lstStyle/>
          <a:p>
            <a:pPr algn="ctr"/>
            <a:r>
              <a:rPr lang="en-GB" sz="2400" dirty="0">
                <a:solidFill>
                  <a:schemeClr val="tx1">
                    <a:lumMod val="75000"/>
                    <a:lumOff val="25000"/>
                  </a:schemeClr>
                </a:solidFill>
                <a:latin typeface="Calibri Light" panose="020F0302020204030204" pitchFamily="34" charset="0"/>
                <a:cs typeface="Calibri Light" panose="020F0302020204030204" pitchFamily="34" charset="0"/>
              </a:rPr>
              <a:t>Feeling helpless</a:t>
            </a:r>
          </a:p>
        </p:txBody>
      </p:sp>
      <p:sp>
        <p:nvSpPr>
          <p:cNvPr id="7" name="TextBox 6">
            <a:extLst>
              <a:ext uri="{FF2B5EF4-FFF2-40B4-BE49-F238E27FC236}">
                <a16:creationId xmlns:a16="http://schemas.microsoft.com/office/drawing/2014/main" id="{E7BADEA8-18DB-4177-B4D7-79FD3D03C572}"/>
              </a:ext>
            </a:extLst>
          </p:cNvPr>
          <p:cNvSpPr txBox="1"/>
          <p:nvPr/>
        </p:nvSpPr>
        <p:spPr>
          <a:xfrm>
            <a:off x="6955805" y="5565999"/>
            <a:ext cx="2331015" cy="461665"/>
          </a:xfrm>
          <a:prstGeom prst="rect">
            <a:avLst/>
          </a:prstGeom>
          <a:noFill/>
        </p:spPr>
        <p:txBody>
          <a:bodyPr wrap="square" rtlCol="0">
            <a:spAutoFit/>
          </a:bodyPr>
          <a:lstStyle/>
          <a:p>
            <a:pPr algn="ctr"/>
            <a:r>
              <a:rPr lang="en-GB" sz="2400" dirty="0">
                <a:solidFill>
                  <a:schemeClr val="tx1">
                    <a:lumMod val="75000"/>
                    <a:lumOff val="25000"/>
                  </a:schemeClr>
                </a:solidFill>
                <a:latin typeface="Calibri Light" panose="020F0302020204030204" pitchFamily="34" charset="0"/>
                <a:cs typeface="Calibri Light" panose="020F0302020204030204" pitchFamily="34" charset="0"/>
              </a:rPr>
              <a:t>Lack motivation</a:t>
            </a:r>
          </a:p>
        </p:txBody>
      </p:sp>
      <p:sp>
        <p:nvSpPr>
          <p:cNvPr id="8" name="TextBox 7">
            <a:extLst>
              <a:ext uri="{FF2B5EF4-FFF2-40B4-BE49-F238E27FC236}">
                <a16:creationId xmlns:a16="http://schemas.microsoft.com/office/drawing/2014/main" id="{6146F991-7E31-453E-8ADA-B0CC201404A8}"/>
              </a:ext>
            </a:extLst>
          </p:cNvPr>
          <p:cNvSpPr txBox="1"/>
          <p:nvPr/>
        </p:nvSpPr>
        <p:spPr>
          <a:xfrm>
            <a:off x="9560986" y="3976916"/>
            <a:ext cx="1895061" cy="830997"/>
          </a:xfrm>
          <a:prstGeom prst="rect">
            <a:avLst/>
          </a:prstGeom>
          <a:noFill/>
        </p:spPr>
        <p:txBody>
          <a:bodyPr wrap="square" rtlCol="0">
            <a:spAutoFit/>
          </a:bodyPr>
          <a:lstStyle/>
          <a:p>
            <a:pPr algn="ctr"/>
            <a:r>
              <a:rPr lang="en-GB" sz="2400" dirty="0">
                <a:solidFill>
                  <a:schemeClr val="tx1">
                    <a:lumMod val="75000"/>
                    <a:lumOff val="25000"/>
                  </a:schemeClr>
                </a:solidFill>
                <a:latin typeface="Calibri Light" panose="020F0302020204030204" pitchFamily="34" charset="0"/>
                <a:cs typeface="Calibri Light" panose="020F0302020204030204" pitchFamily="34" charset="0"/>
              </a:rPr>
              <a:t>Feeling hopeless</a:t>
            </a:r>
          </a:p>
        </p:txBody>
      </p:sp>
      <p:sp>
        <p:nvSpPr>
          <p:cNvPr id="9" name="TextBox 8">
            <a:extLst>
              <a:ext uri="{FF2B5EF4-FFF2-40B4-BE49-F238E27FC236}">
                <a16:creationId xmlns:a16="http://schemas.microsoft.com/office/drawing/2014/main" id="{BBFE4F5E-8605-4363-B696-07850CE806B5}"/>
              </a:ext>
            </a:extLst>
          </p:cNvPr>
          <p:cNvSpPr txBox="1"/>
          <p:nvPr/>
        </p:nvSpPr>
        <p:spPr>
          <a:xfrm>
            <a:off x="767888" y="2885648"/>
            <a:ext cx="2348370" cy="830997"/>
          </a:xfrm>
          <a:prstGeom prst="rect">
            <a:avLst/>
          </a:prstGeom>
          <a:noFill/>
        </p:spPr>
        <p:txBody>
          <a:bodyPr wrap="square" rtlCol="0">
            <a:spAutoFit/>
          </a:bodyPr>
          <a:lstStyle/>
          <a:p>
            <a:pPr algn="ctr"/>
            <a:r>
              <a:rPr lang="en-GB" sz="2400" dirty="0">
                <a:solidFill>
                  <a:schemeClr val="tx1">
                    <a:lumMod val="75000"/>
                    <a:lumOff val="25000"/>
                  </a:schemeClr>
                </a:solidFill>
                <a:latin typeface="Calibri Light" panose="020F0302020204030204" pitchFamily="34" charset="0"/>
                <a:cs typeface="Calibri Light" panose="020F0302020204030204" pitchFamily="34" charset="0"/>
              </a:rPr>
              <a:t>Missing what you know</a:t>
            </a:r>
          </a:p>
        </p:txBody>
      </p:sp>
      <p:sp>
        <p:nvSpPr>
          <p:cNvPr id="11" name="TextBox 10">
            <a:extLst>
              <a:ext uri="{FF2B5EF4-FFF2-40B4-BE49-F238E27FC236}">
                <a16:creationId xmlns:a16="http://schemas.microsoft.com/office/drawing/2014/main" id="{E7BADEA8-18DB-4177-B4D7-79FD3D03C572}"/>
              </a:ext>
            </a:extLst>
          </p:cNvPr>
          <p:cNvSpPr txBox="1"/>
          <p:nvPr/>
        </p:nvSpPr>
        <p:spPr>
          <a:xfrm>
            <a:off x="3859553" y="5290314"/>
            <a:ext cx="2331015" cy="1200329"/>
          </a:xfrm>
          <a:prstGeom prst="rect">
            <a:avLst/>
          </a:prstGeom>
          <a:noFill/>
        </p:spPr>
        <p:txBody>
          <a:bodyPr wrap="square" rtlCol="0">
            <a:spAutoFit/>
          </a:bodyPr>
          <a:lstStyle/>
          <a:p>
            <a:pPr algn="ctr"/>
            <a:r>
              <a:rPr lang="en-GB" sz="2400" dirty="0">
                <a:solidFill>
                  <a:schemeClr val="tx1">
                    <a:lumMod val="75000"/>
                    <a:lumOff val="25000"/>
                  </a:schemeClr>
                </a:solidFill>
                <a:latin typeface="Calibri Light" panose="020F0302020204030204" pitchFamily="34" charset="0"/>
                <a:cs typeface="Calibri Light" panose="020F0302020204030204" pitchFamily="34" charset="0"/>
              </a:rPr>
              <a:t>Wishing things were the same as before</a:t>
            </a:r>
          </a:p>
        </p:txBody>
      </p:sp>
    </p:spTree>
    <p:extLst>
      <p:ext uri="{BB962C8B-B14F-4D97-AF65-F5344CB8AC3E}">
        <p14:creationId xmlns:p14="http://schemas.microsoft.com/office/powerpoint/2010/main" val="30920392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A52B1CA-B3EF-472A-8A05-D7FBF071B705}"/>
              </a:ext>
            </a:extLst>
          </p:cNvPr>
          <p:cNvSpPr/>
          <p:nvPr/>
        </p:nvSpPr>
        <p:spPr>
          <a:xfrm>
            <a:off x="1029366" y="1241514"/>
            <a:ext cx="9551333" cy="584775"/>
          </a:xfrm>
          <a:prstGeom prst="rect">
            <a:avLst/>
          </a:prstGeom>
        </p:spPr>
        <p:txBody>
          <a:bodyPr wrap="none">
            <a:spAutoFit/>
          </a:bodyPr>
          <a:lstStyle/>
          <a:p>
            <a:pPr lvl="0">
              <a:spcAft>
                <a:spcPts val="0"/>
              </a:spcAft>
            </a:pPr>
            <a:r>
              <a:rPr lang="en-GB" sz="3200" b="1" dirty="0">
                <a:solidFill>
                  <a:schemeClr val="tx1">
                    <a:lumMod val="75000"/>
                    <a:lumOff val="25000"/>
                  </a:schemeClr>
                </a:solidFill>
                <a:latin typeface="Calibri" panose="020F0502020204030204" pitchFamily="34" charset="0"/>
              </a:rPr>
              <a:t>If you are worried then sometimes you can experience:</a:t>
            </a:r>
          </a:p>
        </p:txBody>
      </p:sp>
      <p:sp>
        <p:nvSpPr>
          <p:cNvPr id="3" name="TextBox 2">
            <a:extLst>
              <a:ext uri="{FF2B5EF4-FFF2-40B4-BE49-F238E27FC236}">
                <a16:creationId xmlns:a16="http://schemas.microsoft.com/office/drawing/2014/main" id="{FF42D677-0060-4601-BD7F-D9529DDA12A2}"/>
              </a:ext>
            </a:extLst>
          </p:cNvPr>
          <p:cNvSpPr txBox="1"/>
          <p:nvPr/>
        </p:nvSpPr>
        <p:spPr>
          <a:xfrm>
            <a:off x="906156" y="2205083"/>
            <a:ext cx="2529798" cy="523220"/>
          </a:xfrm>
          <a:prstGeom prst="rect">
            <a:avLst/>
          </a:prstGeom>
          <a:noFill/>
        </p:spPr>
        <p:txBody>
          <a:bodyPr wrap="square" rtlCol="0">
            <a:spAutoFit/>
          </a:bodyPr>
          <a:lstStyle/>
          <a:p>
            <a:pPr algn="ctr"/>
            <a:r>
              <a:rPr lang="en-GB" sz="2800" dirty="0">
                <a:solidFill>
                  <a:schemeClr val="tx1">
                    <a:lumMod val="75000"/>
                    <a:lumOff val="25000"/>
                  </a:schemeClr>
                </a:solidFill>
                <a:latin typeface="Calibri Light" panose="020F0302020204030204" pitchFamily="34" charset="0"/>
                <a:cs typeface="Calibri Light" panose="020F0302020204030204" pitchFamily="34" charset="0"/>
              </a:rPr>
              <a:t>Feeling sick </a:t>
            </a:r>
          </a:p>
        </p:txBody>
      </p:sp>
      <p:sp>
        <p:nvSpPr>
          <p:cNvPr id="4" name="TextBox 3">
            <a:extLst>
              <a:ext uri="{FF2B5EF4-FFF2-40B4-BE49-F238E27FC236}">
                <a16:creationId xmlns:a16="http://schemas.microsoft.com/office/drawing/2014/main" id="{2380F1CB-2A34-4F43-BF66-646795FE702B}"/>
              </a:ext>
            </a:extLst>
          </p:cNvPr>
          <p:cNvSpPr txBox="1"/>
          <p:nvPr/>
        </p:nvSpPr>
        <p:spPr>
          <a:xfrm>
            <a:off x="773894" y="3878705"/>
            <a:ext cx="2529798" cy="523220"/>
          </a:xfrm>
          <a:prstGeom prst="rect">
            <a:avLst/>
          </a:prstGeom>
          <a:noFill/>
        </p:spPr>
        <p:txBody>
          <a:bodyPr wrap="square" rtlCol="0">
            <a:spAutoFit/>
          </a:bodyPr>
          <a:lstStyle/>
          <a:p>
            <a:pPr algn="ctr"/>
            <a:r>
              <a:rPr lang="en-GB" sz="2800" dirty="0">
                <a:solidFill>
                  <a:schemeClr val="tx1">
                    <a:lumMod val="75000"/>
                    <a:lumOff val="25000"/>
                  </a:schemeClr>
                </a:solidFill>
                <a:latin typeface="Calibri Light" panose="020F0302020204030204" pitchFamily="34" charset="0"/>
                <a:cs typeface="Calibri Light" panose="020F0302020204030204" pitchFamily="34" charset="0"/>
              </a:rPr>
              <a:t>Feeling tense </a:t>
            </a:r>
          </a:p>
        </p:txBody>
      </p:sp>
      <p:sp>
        <p:nvSpPr>
          <p:cNvPr id="5" name="TextBox 4">
            <a:extLst>
              <a:ext uri="{FF2B5EF4-FFF2-40B4-BE49-F238E27FC236}">
                <a16:creationId xmlns:a16="http://schemas.microsoft.com/office/drawing/2014/main" id="{43339587-AF71-44F5-8157-CE510647AAFB}"/>
              </a:ext>
            </a:extLst>
          </p:cNvPr>
          <p:cNvSpPr txBox="1"/>
          <p:nvPr/>
        </p:nvSpPr>
        <p:spPr>
          <a:xfrm>
            <a:off x="8888309" y="3646902"/>
            <a:ext cx="2529798" cy="523220"/>
          </a:xfrm>
          <a:prstGeom prst="rect">
            <a:avLst/>
          </a:prstGeom>
          <a:noFill/>
        </p:spPr>
        <p:txBody>
          <a:bodyPr wrap="square" rtlCol="0">
            <a:spAutoFit/>
          </a:bodyPr>
          <a:lstStyle/>
          <a:p>
            <a:pPr algn="ctr"/>
            <a:r>
              <a:rPr lang="en-GB" sz="2800" dirty="0">
                <a:solidFill>
                  <a:schemeClr val="tx1">
                    <a:lumMod val="75000"/>
                    <a:lumOff val="25000"/>
                  </a:schemeClr>
                </a:solidFill>
                <a:latin typeface="Calibri Light" panose="020F0302020204030204" pitchFamily="34" charset="0"/>
                <a:cs typeface="Calibri Light" panose="020F0302020204030204" pitchFamily="34" charset="0"/>
              </a:rPr>
              <a:t>Feeling anxious</a:t>
            </a:r>
          </a:p>
        </p:txBody>
      </p:sp>
      <p:sp>
        <p:nvSpPr>
          <p:cNvPr id="6" name="TextBox 5">
            <a:extLst>
              <a:ext uri="{FF2B5EF4-FFF2-40B4-BE49-F238E27FC236}">
                <a16:creationId xmlns:a16="http://schemas.microsoft.com/office/drawing/2014/main" id="{7B0C456F-FA23-49A1-A4BA-5A06067F7D8E}"/>
              </a:ext>
            </a:extLst>
          </p:cNvPr>
          <p:cNvSpPr txBox="1"/>
          <p:nvPr/>
        </p:nvSpPr>
        <p:spPr>
          <a:xfrm>
            <a:off x="8888309" y="5147224"/>
            <a:ext cx="2529798" cy="954107"/>
          </a:xfrm>
          <a:prstGeom prst="rect">
            <a:avLst/>
          </a:prstGeom>
          <a:noFill/>
        </p:spPr>
        <p:txBody>
          <a:bodyPr wrap="square" rtlCol="0">
            <a:spAutoFit/>
          </a:bodyPr>
          <a:lstStyle/>
          <a:p>
            <a:pPr algn="ctr"/>
            <a:r>
              <a:rPr lang="en-GB" sz="2800" dirty="0">
                <a:solidFill>
                  <a:schemeClr val="tx1">
                    <a:lumMod val="75000"/>
                    <a:lumOff val="25000"/>
                  </a:schemeClr>
                </a:solidFill>
                <a:latin typeface="Calibri Light" panose="020F0302020204030204" pitchFamily="34" charset="0"/>
                <a:cs typeface="Calibri Light" panose="020F0302020204030204" pitchFamily="34" charset="0"/>
              </a:rPr>
              <a:t>Not feeling hungry</a:t>
            </a:r>
          </a:p>
        </p:txBody>
      </p:sp>
      <p:sp>
        <p:nvSpPr>
          <p:cNvPr id="7" name="TextBox 6">
            <a:extLst>
              <a:ext uri="{FF2B5EF4-FFF2-40B4-BE49-F238E27FC236}">
                <a16:creationId xmlns:a16="http://schemas.microsoft.com/office/drawing/2014/main" id="{967C343C-9673-4A4A-8822-83E0382D2BBB}"/>
              </a:ext>
            </a:extLst>
          </p:cNvPr>
          <p:cNvSpPr txBox="1"/>
          <p:nvPr/>
        </p:nvSpPr>
        <p:spPr>
          <a:xfrm>
            <a:off x="8888309" y="2205083"/>
            <a:ext cx="2529798" cy="523220"/>
          </a:xfrm>
          <a:prstGeom prst="rect">
            <a:avLst/>
          </a:prstGeom>
          <a:noFill/>
        </p:spPr>
        <p:txBody>
          <a:bodyPr wrap="square" rtlCol="0">
            <a:spAutoFit/>
          </a:bodyPr>
          <a:lstStyle/>
          <a:p>
            <a:pPr algn="ctr"/>
            <a:r>
              <a:rPr lang="en-GB" sz="2800" dirty="0">
                <a:solidFill>
                  <a:schemeClr val="tx1">
                    <a:lumMod val="75000"/>
                    <a:lumOff val="25000"/>
                  </a:schemeClr>
                </a:solidFill>
                <a:latin typeface="Calibri Light" panose="020F0302020204030204" pitchFamily="34" charset="0"/>
                <a:cs typeface="Calibri Light" panose="020F0302020204030204" pitchFamily="34" charset="0"/>
              </a:rPr>
              <a:t>Trouble sleeping</a:t>
            </a:r>
          </a:p>
        </p:txBody>
      </p:sp>
      <p:sp>
        <p:nvSpPr>
          <p:cNvPr id="8" name="TextBox 7">
            <a:extLst>
              <a:ext uri="{FF2B5EF4-FFF2-40B4-BE49-F238E27FC236}">
                <a16:creationId xmlns:a16="http://schemas.microsoft.com/office/drawing/2014/main" id="{4F687C5F-88E3-4BB1-A1DC-1934526EBEFF}"/>
              </a:ext>
            </a:extLst>
          </p:cNvPr>
          <p:cNvSpPr txBox="1"/>
          <p:nvPr/>
        </p:nvSpPr>
        <p:spPr>
          <a:xfrm>
            <a:off x="773894" y="5111882"/>
            <a:ext cx="2529798" cy="954107"/>
          </a:xfrm>
          <a:prstGeom prst="rect">
            <a:avLst/>
          </a:prstGeom>
          <a:noFill/>
        </p:spPr>
        <p:txBody>
          <a:bodyPr wrap="square" rtlCol="0">
            <a:spAutoFit/>
          </a:bodyPr>
          <a:lstStyle/>
          <a:p>
            <a:pPr algn="ctr"/>
            <a:r>
              <a:rPr lang="en-GB" sz="2800" dirty="0">
                <a:solidFill>
                  <a:schemeClr val="tx1">
                    <a:lumMod val="75000"/>
                    <a:lumOff val="25000"/>
                  </a:schemeClr>
                </a:solidFill>
                <a:latin typeface="Calibri Light" panose="020F0302020204030204" pitchFamily="34" charset="0"/>
                <a:cs typeface="Calibri Light" panose="020F0302020204030204" pitchFamily="34" charset="0"/>
              </a:rPr>
              <a:t>Having a headache</a:t>
            </a:r>
          </a:p>
        </p:txBody>
      </p:sp>
      <p:sp>
        <p:nvSpPr>
          <p:cNvPr id="9" name="TextBox 8">
            <a:extLst>
              <a:ext uri="{FF2B5EF4-FFF2-40B4-BE49-F238E27FC236}">
                <a16:creationId xmlns:a16="http://schemas.microsoft.com/office/drawing/2014/main" id="{80C4D599-F434-436F-883D-EA40CD33808B}"/>
              </a:ext>
            </a:extLst>
          </p:cNvPr>
          <p:cNvSpPr txBox="1"/>
          <p:nvPr/>
        </p:nvSpPr>
        <p:spPr>
          <a:xfrm>
            <a:off x="4763054" y="2085009"/>
            <a:ext cx="2798155" cy="954107"/>
          </a:xfrm>
          <a:prstGeom prst="rect">
            <a:avLst/>
          </a:prstGeom>
          <a:noFill/>
        </p:spPr>
        <p:txBody>
          <a:bodyPr wrap="square" rtlCol="0">
            <a:spAutoFit/>
          </a:bodyPr>
          <a:lstStyle/>
          <a:p>
            <a:pPr algn="ctr"/>
            <a:r>
              <a:rPr lang="en-GB" sz="2800" dirty="0">
                <a:solidFill>
                  <a:schemeClr val="tx1">
                    <a:lumMod val="75000"/>
                    <a:lumOff val="25000"/>
                  </a:schemeClr>
                </a:solidFill>
                <a:latin typeface="Calibri Light" panose="020F0302020204030204" pitchFamily="34" charset="0"/>
                <a:cs typeface="Calibri Light" panose="020F0302020204030204" pitchFamily="34" charset="0"/>
              </a:rPr>
              <a:t>Feeling tired or having no energy</a:t>
            </a:r>
          </a:p>
        </p:txBody>
      </p:sp>
      <p:pic>
        <p:nvPicPr>
          <p:cNvPr id="10" name="Picture 9">
            <a:extLst>
              <a:ext uri="{FF2B5EF4-FFF2-40B4-BE49-F238E27FC236}">
                <a16:creationId xmlns:a16="http://schemas.microsoft.com/office/drawing/2014/main" id="{5AF35659-1EAA-4AE8-8C7D-8035887BA484}"/>
              </a:ext>
            </a:extLst>
          </p:cNvPr>
          <p:cNvPicPr>
            <a:picLocks noChangeAspect="1"/>
          </p:cNvPicPr>
          <p:nvPr/>
        </p:nvPicPr>
        <p:blipFill>
          <a:blip r:embed="rId2"/>
          <a:stretch>
            <a:fillRect/>
          </a:stretch>
        </p:blipFill>
        <p:spPr>
          <a:xfrm>
            <a:off x="3925339" y="3297836"/>
            <a:ext cx="4341322" cy="3349878"/>
          </a:xfrm>
          <a:prstGeom prst="rect">
            <a:avLst/>
          </a:prstGeom>
        </p:spPr>
      </p:pic>
    </p:spTree>
    <p:extLst>
      <p:ext uri="{BB962C8B-B14F-4D97-AF65-F5344CB8AC3E}">
        <p14:creationId xmlns:p14="http://schemas.microsoft.com/office/powerpoint/2010/main" val="2895882296"/>
      </p:ext>
    </p:extLst>
  </p:cSld>
  <p:clrMapOvr>
    <a:masterClrMapping/>
  </p:clrMapOvr>
</p:sld>
</file>

<file path=ppt/theme/theme1.xml><?xml version="1.0" encoding="utf-8"?>
<a:theme xmlns:a="http://schemas.openxmlformats.org/drawingml/2006/main" name="AccentBoxVTI">
  <a:themeElements>
    <a:clrScheme name="AnalogousFromLightSeedLeftStep">
      <a:dk1>
        <a:srgbClr val="000000"/>
      </a:dk1>
      <a:lt1>
        <a:srgbClr val="FFFFFF"/>
      </a:lt1>
      <a:dk2>
        <a:srgbClr val="242E41"/>
      </a:dk2>
      <a:lt2>
        <a:srgbClr val="E3E2E8"/>
      </a:lt2>
      <a:accent1>
        <a:srgbClr val="9DA57D"/>
      </a:accent1>
      <a:accent2>
        <a:srgbClr val="ADA176"/>
      </a:accent2>
      <a:accent3>
        <a:srgbClr val="BC9782"/>
      </a:accent3>
      <a:accent4>
        <a:srgbClr val="BA7F82"/>
      </a:accent4>
      <a:accent5>
        <a:srgbClr val="C491A9"/>
      </a:accent5>
      <a:accent6>
        <a:srgbClr val="BA7FB3"/>
      </a:accent6>
      <a:hlink>
        <a:srgbClr val="7A6DB0"/>
      </a:hlink>
      <a:folHlink>
        <a:srgbClr val="7F7F7F"/>
      </a:folHlink>
    </a:clrScheme>
    <a:fontScheme name="Avenir">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entBoxVTI" id="{9F778A78-DC9A-453A-A82D-A75CAD503E15}" vid="{EA961113-7CC4-4569-8A6A-7BC2C1E2F401}"/>
    </a:ext>
  </a:extLst>
</a:theme>
</file>

<file path=docProps/app.xml><?xml version="1.0" encoding="utf-8"?>
<Properties xmlns="http://schemas.openxmlformats.org/officeDocument/2006/extended-properties" xmlns:vt="http://schemas.openxmlformats.org/officeDocument/2006/docPropsVTypes">
  <TotalTime>342</TotalTime>
  <Words>1100</Words>
  <Application>Microsoft Macintosh PowerPoint</Application>
  <PresentationFormat>Widescreen</PresentationFormat>
  <Paragraphs>109</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Avenir Next LT Pro</vt:lpstr>
      <vt:lpstr>Calibri</vt:lpstr>
      <vt:lpstr>Calibri Light</vt:lpstr>
      <vt:lpstr>AccentBoxVTI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Caroline Sidell</dc:creator>
  <cp:lastModifiedBy>Jenny Byrne</cp:lastModifiedBy>
  <cp:revision>54</cp:revision>
  <dcterms:created xsi:type="dcterms:W3CDTF">2020-05-05T13:34:20Z</dcterms:created>
  <dcterms:modified xsi:type="dcterms:W3CDTF">2020-05-18T07:07:01Z</dcterms:modified>
</cp:coreProperties>
</file>